
<file path=[Content_Types].xml><?xml version="1.0" encoding="utf-8"?>
<Types xmlns="http://schemas.openxmlformats.org/package/2006/content-types">
  <Override PartName="/_rels/.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33.png" ContentType="image/png"/>
  <Override PartName="/ppt/media/image32.jpeg" ContentType="image/jpeg"/>
  <Override PartName="/ppt/media/image31.jpeg" ContentType="image/jpeg"/>
  <Override PartName="/ppt/media/image28.jpeg" ContentType="image/jpeg"/>
  <Override PartName="/ppt/media/image27.jpeg" ContentType="image/jpeg"/>
  <Override PartName="/ppt/media/image26.png" ContentType="image/png"/>
  <Override PartName="/ppt/media/image25.jpeg" ContentType="image/jpeg"/>
  <Override PartName="/ppt/media/image24.jpeg" ContentType="image/jpeg"/>
  <Override PartName="/ppt/media/image9.png" ContentType="image/png"/>
  <Override PartName="/ppt/media/image10.png" ContentType="image/png"/>
  <Override PartName="/ppt/media/image8.png" ContentType="image/png"/>
  <Override PartName="/ppt/media/image29.jpeg" ContentType="image/jpeg"/>
  <Override PartName="/ppt/media/image7.png" ContentType="image/png"/>
  <Override PartName="/ppt/media/image6.png" ContentType="image/png"/>
  <Override PartName="/ppt/media/image22.jpeg" ContentType="image/jpeg"/>
  <Override PartName="/ppt/media/image1.png" ContentType="image/png"/>
  <Override PartName="/ppt/media/image30.jpeg" ContentType="image/jpeg"/>
  <Override PartName="/ppt/media/image2.png" ContentType="image/png"/>
  <Override PartName="/ppt/media/image3.png" ContentType="image/png"/>
  <Override PartName="/ppt/media/image4.png" ContentType="image/png"/>
  <Override PartName="/ppt/media/image13.jpeg" ContentType="image/jpeg"/>
  <Override PartName="/ppt/media/image11.png" ContentType="image/png"/>
  <Override PartName="/ppt/media/image12.jpeg" ContentType="image/jpeg"/>
  <Override PartName="/ppt/media/image19.png" ContentType="image/png"/>
  <Override PartName="/ppt/media/image14.png" ContentType="image/png"/>
  <Override PartName="/ppt/media/image23.jpeg" ContentType="image/jpeg"/>
  <Override PartName="/ppt/media/image15.png" ContentType="image/png"/>
  <Override PartName="/ppt/media/image16.png" ContentType="image/png"/>
  <Override PartName="/ppt/media/image21.jpeg" ContentType="image/jpeg"/>
  <Override PartName="/ppt/media/image17.png" ContentType="image/png"/>
  <Override PartName="/ppt/media/image18.png" ContentType="image/png"/>
  <Override PartName="/ppt/media/image5.png" ContentType="image/png"/>
  <Override PartName="/ppt/media/image20.png" ContentType="image/pn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503280" y="1767960"/>
            <a:ext cx="907164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03280" y="4057920"/>
            <a:ext cx="907164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328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15196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5151960" y="405792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503280" y="405792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503280" y="1767960"/>
            <a:ext cx="907164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503280" y="1767960"/>
            <a:ext cx="907164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291760" y="1767600"/>
            <a:ext cx="5494320" cy="4383720"/>
          </a:xfrm>
          <a:prstGeom prst="rect">
            <a:avLst/>
          </a:prstGeom>
          <a:ln>
            <a:noFill/>
          </a:ln>
        </p:spPr>
      </p:pic>
      <p:pic>
        <p:nvPicPr>
          <p:cNvPr id="35" name="" descr=""/>
          <p:cNvPicPr/>
          <p:nvPr/>
        </p:nvPicPr>
        <p:blipFill>
          <a:blip r:embed="rId3"/>
          <a:stretch/>
        </p:blipFill>
        <p:spPr>
          <a:xfrm>
            <a:off x="2291760" y="1767600"/>
            <a:ext cx="5494320" cy="4383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42" name="PlaceHolder 2"/>
          <p:cNvSpPr>
            <a:spLocks noGrp="1"/>
          </p:cNvSpPr>
          <p:nvPr>
            <p:ph type="subTitle"/>
          </p:nvPr>
        </p:nvSpPr>
        <p:spPr>
          <a:xfrm>
            <a:off x="503280" y="1767960"/>
            <a:ext cx="9071640" cy="438372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44" name="PlaceHolder 2"/>
          <p:cNvSpPr>
            <a:spLocks noGrp="1"/>
          </p:cNvSpPr>
          <p:nvPr>
            <p:ph type="body"/>
          </p:nvPr>
        </p:nvSpPr>
        <p:spPr>
          <a:xfrm>
            <a:off x="503280" y="1767960"/>
            <a:ext cx="907164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46" name="PlaceHolder 2"/>
          <p:cNvSpPr>
            <a:spLocks noGrp="1"/>
          </p:cNvSpPr>
          <p:nvPr>
            <p:ph type="body"/>
          </p:nvPr>
        </p:nvSpPr>
        <p:spPr>
          <a:xfrm>
            <a:off x="503280" y="1767960"/>
            <a:ext cx="442692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47" name="PlaceHolder 3"/>
          <p:cNvSpPr>
            <a:spLocks noGrp="1"/>
          </p:cNvSpPr>
          <p:nvPr>
            <p:ph type="body"/>
          </p:nvPr>
        </p:nvSpPr>
        <p:spPr>
          <a:xfrm>
            <a:off x="5151960" y="1767960"/>
            <a:ext cx="442692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503280" y="300600"/>
            <a:ext cx="9070920" cy="584856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51" name="PlaceHolder 2"/>
          <p:cNvSpPr>
            <a:spLocks noGrp="1"/>
          </p:cNvSpPr>
          <p:nvPr>
            <p:ph type="body"/>
          </p:nvPr>
        </p:nvSpPr>
        <p:spPr>
          <a:xfrm>
            <a:off x="50328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52" name="PlaceHolder 3"/>
          <p:cNvSpPr>
            <a:spLocks noGrp="1"/>
          </p:cNvSpPr>
          <p:nvPr>
            <p:ph type="body"/>
          </p:nvPr>
        </p:nvSpPr>
        <p:spPr>
          <a:xfrm>
            <a:off x="503280" y="405792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53" name="PlaceHolder 4"/>
          <p:cNvSpPr>
            <a:spLocks noGrp="1"/>
          </p:cNvSpPr>
          <p:nvPr>
            <p:ph type="body"/>
          </p:nvPr>
        </p:nvSpPr>
        <p:spPr>
          <a:xfrm>
            <a:off x="5151960" y="1767960"/>
            <a:ext cx="442692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503280" y="1767960"/>
            <a:ext cx="9071640" cy="438372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503280" y="1767960"/>
            <a:ext cx="442692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515196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57" name="PlaceHolder 4"/>
          <p:cNvSpPr>
            <a:spLocks noGrp="1"/>
          </p:cNvSpPr>
          <p:nvPr>
            <p:ph type="body"/>
          </p:nvPr>
        </p:nvSpPr>
        <p:spPr>
          <a:xfrm>
            <a:off x="5151960" y="405792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59" name="PlaceHolder 2"/>
          <p:cNvSpPr>
            <a:spLocks noGrp="1"/>
          </p:cNvSpPr>
          <p:nvPr>
            <p:ph type="body"/>
          </p:nvPr>
        </p:nvSpPr>
        <p:spPr>
          <a:xfrm>
            <a:off x="50328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60" name="PlaceHolder 3"/>
          <p:cNvSpPr>
            <a:spLocks noGrp="1"/>
          </p:cNvSpPr>
          <p:nvPr>
            <p:ph type="body"/>
          </p:nvPr>
        </p:nvSpPr>
        <p:spPr>
          <a:xfrm>
            <a:off x="515196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61" name="PlaceHolder 4"/>
          <p:cNvSpPr>
            <a:spLocks noGrp="1"/>
          </p:cNvSpPr>
          <p:nvPr>
            <p:ph type="body"/>
          </p:nvPr>
        </p:nvSpPr>
        <p:spPr>
          <a:xfrm>
            <a:off x="503280" y="4057920"/>
            <a:ext cx="907164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503280" y="1767960"/>
            <a:ext cx="907164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503280" y="4057920"/>
            <a:ext cx="907164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66" name="PlaceHolder 2"/>
          <p:cNvSpPr>
            <a:spLocks noGrp="1"/>
          </p:cNvSpPr>
          <p:nvPr>
            <p:ph type="body"/>
          </p:nvPr>
        </p:nvSpPr>
        <p:spPr>
          <a:xfrm>
            <a:off x="50328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67" name="PlaceHolder 3"/>
          <p:cNvSpPr>
            <a:spLocks noGrp="1"/>
          </p:cNvSpPr>
          <p:nvPr>
            <p:ph type="body"/>
          </p:nvPr>
        </p:nvSpPr>
        <p:spPr>
          <a:xfrm>
            <a:off x="515196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68" name="PlaceHolder 4"/>
          <p:cNvSpPr>
            <a:spLocks noGrp="1"/>
          </p:cNvSpPr>
          <p:nvPr>
            <p:ph type="body"/>
          </p:nvPr>
        </p:nvSpPr>
        <p:spPr>
          <a:xfrm>
            <a:off x="5151960" y="405792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69" name="PlaceHolder 5"/>
          <p:cNvSpPr>
            <a:spLocks noGrp="1"/>
          </p:cNvSpPr>
          <p:nvPr>
            <p:ph type="body"/>
          </p:nvPr>
        </p:nvSpPr>
        <p:spPr>
          <a:xfrm>
            <a:off x="503280" y="405792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71" name="PlaceHolder 2"/>
          <p:cNvSpPr>
            <a:spLocks noGrp="1"/>
          </p:cNvSpPr>
          <p:nvPr>
            <p:ph type="body"/>
          </p:nvPr>
        </p:nvSpPr>
        <p:spPr>
          <a:xfrm>
            <a:off x="503280" y="1767960"/>
            <a:ext cx="907164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72" name="PlaceHolder 3"/>
          <p:cNvSpPr>
            <a:spLocks noGrp="1"/>
          </p:cNvSpPr>
          <p:nvPr>
            <p:ph type="body"/>
          </p:nvPr>
        </p:nvSpPr>
        <p:spPr>
          <a:xfrm>
            <a:off x="503280" y="1767960"/>
            <a:ext cx="907164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pic>
        <p:nvPicPr>
          <p:cNvPr id="73" name="" descr=""/>
          <p:cNvPicPr/>
          <p:nvPr/>
        </p:nvPicPr>
        <p:blipFill>
          <a:blip r:embed="rId2"/>
          <a:stretch/>
        </p:blipFill>
        <p:spPr>
          <a:xfrm>
            <a:off x="2291760" y="1767600"/>
            <a:ext cx="5494320" cy="4383720"/>
          </a:xfrm>
          <a:prstGeom prst="rect">
            <a:avLst/>
          </a:prstGeom>
          <a:ln>
            <a:noFill/>
          </a:ln>
        </p:spPr>
      </p:pic>
      <p:pic>
        <p:nvPicPr>
          <p:cNvPr id="74" name="" descr=""/>
          <p:cNvPicPr/>
          <p:nvPr/>
        </p:nvPicPr>
        <p:blipFill>
          <a:blip r:embed="rId3"/>
          <a:stretch/>
        </p:blipFill>
        <p:spPr>
          <a:xfrm>
            <a:off x="2291760" y="1767600"/>
            <a:ext cx="5494320" cy="4383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503280" y="1767960"/>
            <a:ext cx="907164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503280" y="1767960"/>
            <a:ext cx="442692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5151960" y="1767960"/>
            <a:ext cx="442692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3280" y="300600"/>
            <a:ext cx="9070920" cy="584856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0328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503280" y="405792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5151960" y="1767960"/>
            <a:ext cx="442692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503280" y="1767960"/>
            <a:ext cx="4426920" cy="438372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515196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5151960" y="405792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50328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5151960" y="1767960"/>
            <a:ext cx="442692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03280" y="4057920"/>
            <a:ext cx="9071640" cy="2090880"/>
          </a:xfrm>
          <a:prstGeom prst="rect">
            <a:avLst/>
          </a:prstGeom>
        </p:spPr>
        <p:txBody>
          <a:bodyPr lIns="0" rIns="0" tIns="0" bIns="0"/>
          <a:p>
            <a:endParaRPr b="0" lang="fr-FR" sz="319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3280" y="1767960"/>
            <a:ext cx="9071640" cy="4383720"/>
          </a:xfrm>
          <a:prstGeom prst="rect">
            <a:avLst/>
          </a:prstGeom>
        </p:spPr>
        <p:txBody>
          <a:bodyPr lIns="0" rIns="0" tIns="0" bIns="0"/>
          <a:p>
            <a:pPr marL="432000" indent="-324000">
              <a:buClr>
                <a:srgbClr val="000000"/>
              </a:buClr>
              <a:buSzPct val="45000"/>
              <a:buFont typeface="Wingdings" charset="2"/>
              <a:buChar char=""/>
            </a:pPr>
            <a:r>
              <a:rPr b="0" lang="fr-FR" sz="1800" spc="-1" strike="noStrike">
                <a:solidFill>
                  <a:srgbClr val="000000"/>
                </a:solidFill>
                <a:uFill>
                  <a:solidFill>
                    <a:srgbClr val="ffffff"/>
                  </a:solidFill>
                </a:uFill>
                <a:latin typeface="Arial"/>
              </a:rPr>
              <a:t>Click to edit the outline text format</a:t>
            </a:r>
            <a:endParaRPr b="0" lang="fr-FR"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1800" spc="-1" strike="noStrike">
                <a:solidFill>
                  <a:srgbClr val="000000"/>
                </a:solidFill>
                <a:uFill>
                  <a:solidFill>
                    <a:srgbClr val="ffffff"/>
                  </a:solidFill>
                </a:uFill>
                <a:latin typeface="Arial"/>
              </a:rPr>
              <a:t>Second Outline Level</a:t>
            </a:r>
            <a:endParaRPr b="0" lang="fr-FR"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1800" spc="-1" strike="noStrike">
                <a:solidFill>
                  <a:srgbClr val="000000"/>
                </a:solidFill>
                <a:uFill>
                  <a:solidFill>
                    <a:srgbClr val="ffffff"/>
                  </a:solidFill>
                </a:uFill>
                <a:latin typeface="Arial"/>
              </a:rPr>
              <a:t>Third Outline Level</a:t>
            </a:r>
            <a:endParaRPr b="0" lang="fr-FR"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1800" spc="-1" strike="noStrike">
                <a:solidFill>
                  <a:srgbClr val="000000"/>
                </a:solidFill>
                <a:uFill>
                  <a:solidFill>
                    <a:srgbClr val="ffffff"/>
                  </a:solidFill>
                </a:uFill>
                <a:latin typeface="Arial"/>
              </a:rPr>
              <a:t>Fourth Outline Level</a:t>
            </a:r>
            <a:endParaRPr b="0" lang="fr-FR"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Fifth Outline Level</a:t>
            </a:r>
            <a:endParaRPr b="0" lang="fr-FR"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Sixth Outline Level</a:t>
            </a:r>
            <a:endParaRPr b="0" lang="fr-FR"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Seventh Outline Level</a:t>
            </a:r>
            <a:endParaRPr b="0" lang="fr-FR"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PlaceHolder 1"/>
          <p:cNvSpPr>
            <a:spLocks noGrp="1"/>
          </p:cNvSpPr>
          <p:nvPr>
            <p:ph type="title"/>
          </p:nvPr>
        </p:nvSpPr>
        <p:spPr>
          <a:xfrm>
            <a:off x="503280" y="300600"/>
            <a:ext cx="9070920" cy="126144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503280" y="1767960"/>
            <a:ext cx="9071640" cy="4383720"/>
          </a:xfrm>
          <a:prstGeom prst="rect">
            <a:avLst/>
          </a:prstGeom>
        </p:spPr>
        <p:txBody>
          <a:bodyPr lIns="0" rIns="0" tIns="0" bIns="0"/>
          <a:p>
            <a:pPr marL="432000" indent="-324000">
              <a:buClr>
                <a:srgbClr val="000000"/>
              </a:buClr>
              <a:buSzPct val="45000"/>
              <a:buFont typeface="Wingdings" charset="2"/>
              <a:buChar char=""/>
            </a:pPr>
            <a:r>
              <a:rPr b="0" lang="fr-FR" sz="1800" spc="-1" strike="noStrike">
                <a:solidFill>
                  <a:srgbClr val="000000"/>
                </a:solidFill>
                <a:uFill>
                  <a:solidFill>
                    <a:srgbClr val="ffffff"/>
                  </a:solidFill>
                </a:uFill>
                <a:latin typeface="Arial"/>
              </a:rPr>
              <a:t>Click to edit the outline text format</a:t>
            </a:r>
            <a:endParaRPr b="0" lang="fr-FR"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1800" spc="-1" strike="noStrike">
                <a:solidFill>
                  <a:srgbClr val="000000"/>
                </a:solidFill>
                <a:uFill>
                  <a:solidFill>
                    <a:srgbClr val="ffffff"/>
                  </a:solidFill>
                </a:uFill>
                <a:latin typeface="Arial"/>
              </a:rPr>
              <a:t>Second Outline Level</a:t>
            </a:r>
            <a:endParaRPr b="0" lang="fr-FR"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1800" spc="-1" strike="noStrike">
                <a:solidFill>
                  <a:srgbClr val="000000"/>
                </a:solidFill>
                <a:uFill>
                  <a:solidFill>
                    <a:srgbClr val="ffffff"/>
                  </a:solidFill>
                </a:uFill>
                <a:latin typeface="Arial"/>
              </a:rPr>
              <a:t>Third Outline Level</a:t>
            </a:r>
            <a:endParaRPr b="0" lang="fr-FR"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1800" spc="-1" strike="noStrike">
                <a:solidFill>
                  <a:srgbClr val="000000"/>
                </a:solidFill>
                <a:uFill>
                  <a:solidFill>
                    <a:srgbClr val="ffffff"/>
                  </a:solidFill>
                </a:uFill>
                <a:latin typeface="Arial"/>
              </a:rPr>
              <a:t>Fourth Outline Level</a:t>
            </a:r>
            <a:endParaRPr b="0" lang="fr-FR"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Fifth Outline Level</a:t>
            </a:r>
            <a:endParaRPr b="0" lang="fr-FR"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Sixth Outline Level</a:t>
            </a:r>
            <a:endParaRPr b="0" lang="fr-FR"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Seventh Outline Level</a:t>
            </a:r>
            <a:endParaRPr b="0" lang="fr-FR" sz="1800" spc="-1" strike="noStrike">
              <a:solidFill>
                <a:srgbClr val="000000"/>
              </a:solidFill>
              <a:uFill>
                <a:solidFill>
                  <a:srgbClr val="ffffff"/>
                </a:solidFill>
              </a:uFill>
              <a:latin typeface="Arial"/>
            </a:endParaRPr>
          </a:p>
        </p:txBody>
      </p:sp>
      <p:sp>
        <p:nvSpPr>
          <p:cNvPr id="38" name="PlaceHolder 3"/>
          <p:cNvSpPr>
            <a:spLocks noGrp="1"/>
          </p:cNvSpPr>
          <p:nvPr>
            <p:ph type="body"/>
          </p:nvPr>
        </p:nvSpPr>
        <p:spPr>
          <a:xfrm>
            <a:off x="503280" y="1767960"/>
            <a:ext cx="9071640" cy="4383720"/>
          </a:xfrm>
          <a:prstGeom prst="rect">
            <a:avLst/>
          </a:prstGeom>
        </p:spPr>
        <p:txBody>
          <a:bodyPr lIns="0" rIns="0" tIns="0" bIns="0"/>
          <a:p>
            <a:pPr marL="432000" indent="-324000">
              <a:buClr>
                <a:srgbClr val="000000"/>
              </a:buClr>
              <a:buSzPct val="45000"/>
              <a:buFont typeface="Wingdings" charset="2"/>
              <a:buChar char=""/>
            </a:pPr>
            <a:r>
              <a:rPr b="0" lang="fr-FR" sz="1800" spc="-1" strike="noStrike">
                <a:solidFill>
                  <a:srgbClr val="000000"/>
                </a:solidFill>
                <a:uFill>
                  <a:solidFill>
                    <a:srgbClr val="ffffff"/>
                  </a:solidFill>
                </a:uFill>
                <a:latin typeface="Arial"/>
              </a:rPr>
              <a:t>Click to edit the outline text format</a:t>
            </a:r>
            <a:endParaRPr b="0" lang="fr-FR"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1800" spc="-1" strike="noStrike">
                <a:solidFill>
                  <a:srgbClr val="000000"/>
                </a:solidFill>
                <a:uFill>
                  <a:solidFill>
                    <a:srgbClr val="ffffff"/>
                  </a:solidFill>
                </a:uFill>
                <a:latin typeface="Arial"/>
              </a:rPr>
              <a:t>Second Outline Level</a:t>
            </a:r>
            <a:endParaRPr b="0" lang="fr-FR"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1800" spc="-1" strike="noStrike">
                <a:solidFill>
                  <a:srgbClr val="000000"/>
                </a:solidFill>
                <a:uFill>
                  <a:solidFill>
                    <a:srgbClr val="ffffff"/>
                  </a:solidFill>
                </a:uFill>
                <a:latin typeface="Arial"/>
              </a:rPr>
              <a:t>Third Outline Level</a:t>
            </a:r>
            <a:endParaRPr b="0" lang="fr-FR"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1800" spc="-1" strike="noStrike">
                <a:solidFill>
                  <a:srgbClr val="000000"/>
                </a:solidFill>
                <a:uFill>
                  <a:solidFill>
                    <a:srgbClr val="ffffff"/>
                  </a:solidFill>
                </a:uFill>
                <a:latin typeface="Arial"/>
              </a:rPr>
              <a:t>Fourth Outline Level</a:t>
            </a:r>
            <a:endParaRPr b="0" lang="fr-FR"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Fifth Outline Level</a:t>
            </a:r>
            <a:endParaRPr b="0" lang="fr-FR"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Sixth Outline Level</a:t>
            </a:r>
            <a:endParaRPr b="0" lang="fr-FR"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Seventh Outline Level</a:t>
            </a:r>
            <a:endParaRPr b="0" lang="fr-FR" sz="1800" spc="-1" strike="noStrike">
              <a:solidFill>
                <a:srgbClr val="000000"/>
              </a:solidFill>
              <a:uFill>
                <a:solidFill>
                  <a:srgbClr val="ffffff"/>
                </a:solidFill>
              </a:uFill>
              <a:latin typeface="Arial"/>
            </a:endParaRPr>
          </a:p>
        </p:txBody>
      </p:sp>
      <p:pic>
        <p:nvPicPr>
          <p:cNvPr id="39" name="" descr=""/>
          <p:cNvPicPr/>
          <p:nvPr/>
        </p:nvPicPr>
        <p:blipFill>
          <a:blip r:embed="rId2"/>
          <a:stretch/>
        </p:blipFill>
        <p:spPr>
          <a:xfrm>
            <a:off x="2291760" y="1767960"/>
            <a:ext cx="5494320" cy="4383720"/>
          </a:xfrm>
          <a:prstGeom prst="rect">
            <a:avLst/>
          </a:prstGeom>
          <a:ln>
            <a:noFill/>
          </a:ln>
        </p:spPr>
      </p:pic>
      <p:pic>
        <p:nvPicPr>
          <p:cNvPr id="40" name="" descr=""/>
          <p:cNvPicPr/>
          <p:nvPr/>
        </p:nvPicPr>
        <p:blipFill>
          <a:blip r:embed="rId3"/>
          <a:stretch/>
        </p:blipFill>
        <p:spPr>
          <a:xfrm>
            <a:off x="2291760" y="1767960"/>
            <a:ext cx="5494320" cy="4383720"/>
          </a:xfrm>
          <a:prstGeom prst="rect">
            <a:avLst/>
          </a:prstGeom>
          <a:ln>
            <a:noFill/>
          </a:ln>
        </p:spPr>
      </p:pic>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CustomShape 1"/>
          <p:cNvSpPr/>
          <p:nvPr/>
        </p:nvSpPr>
        <p:spPr>
          <a:xfrm>
            <a:off x="503280" y="174240"/>
            <a:ext cx="9070920" cy="187452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Do enhancer-associated intergenic long noncoding RNAs contribute to nuclear architecture ?</a:t>
            </a:r>
            <a:endParaRPr b="0" lang="fr-FR" sz="1800" spc="-1" strike="noStrike">
              <a:solidFill>
                <a:srgbClr val="000000"/>
              </a:solidFill>
              <a:uFill>
                <a:solidFill>
                  <a:srgbClr val="ffffff"/>
                </a:solidFill>
              </a:uFill>
              <a:latin typeface="Arial"/>
            </a:endParaRPr>
          </a:p>
        </p:txBody>
      </p:sp>
      <p:sp>
        <p:nvSpPr>
          <p:cNvPr id="76" name="CustomShape 2"/>
          <p:cNvSpPr/>
          <p:nvPr/>
        </p:nvSpPr>
        <p:spPr>
          <a:xfrm>
            <a:off x="503280" y="1905480"/>
            <a:ext cx="9070920" cy="4246560"/>
          </a:xfrm>
          <a:prstGeom prst="rect">
            <a:avLst/>
          </a:prstGeom>
          <a:noFill/>
          <a:ln>
            <a:noFill/>
          </a:ln>
        </p:spPr>
        <p:style>
          <a:lnRef idx="0"/>
          <a:fillRef idx="0"/>
          <a:effectRef idx="0"/>
          <a:fontRef idx="minor"/>
        </p:style>
      </p:sp>
      <p:sp>
        <p:nvSpPr>
          <p:cNvPr id="77" name="CustomShape 3"/>
          <p:cNvSpPr/>
          <p:nvPr/>
        </p:nvSpPr>
        <p:spPr>
          <a:xfrm>
            <a:off x="5543280" y="4787280"/>
            <a:ext cx="4464720" cy="136980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Cyril Matthey-Doret</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Supervised by : Jennifer Yihong Tan</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Directed by : Ana Claudia Marques</a:t>
            </a:r>
            <a:endParaRPr b="0" lang="fr-FR"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Sequence conservation</a:t>
            </a:r>
            <a:endParaRPr b="0" lang="fr-FR" sz="1800" spc="-1" strike="noStrike">
              <a:solidFill>
                <a:srgbClr val="000000"/>
              </a:solidFill>
              <a:uFill>
                <a:solidFill>
                  <a:srgbClr val="ffffff"/>
                </a:solidFill>
              </a:uFill>
              <a:latin typeface="Arial"/>
            </a:endParaRPr>
          </a:p>
        </p:txBody>
      </p:sp>
      <p:sp>
        <p:nvSpPr>
          <p:cNvPr id="108"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ElincRNAs show a lower sequence conservation than other lincRNAs</a:t>
            </a:r>
            <a:endParaRPr b="0" lang="fr-FR" sz="1800" spc="-1" strike="noStrike">
              <a:solidFill>
                <a:srgbClr val="000000"/>
              </a:solidFill>
              <a:uFill>
                <a:solidFill>
                  <a:srgbClr val="ffffff"/>
                </a:solidFill>
              </a:uFill>
              <a:latin typeface="Arial"/>
            </a:endParaRPr>
          </a:p>
        </p:txBody>
      </p:sp>
      <p:pic>
        <p:nvPicPr>
          <p:cNvPr id="109" name="" descr=""/>
          <p:cNvPicPr/>
          <p:nvPr/>
        </p:nvPicPr>
        <p:blipFill>
          <a:blip r:embed="rId1"/>
          <a:stretch/>
        </p:blipFill>
        <p:spPr>
          <a:xfrm>
            <a:off x="503280" y="2807280"/>
            <a:ext cx="5759640" cy="4375800"/>
          </a:xfrm>
          <a:prstGeom prst="rect">
            <a:avLst/>
          </a:prstGeom>
          <a:ln>
            <a:noFill/>
          </a:ln>
        </p:spPr>
      </p:pic>
      <p:sp>
        <p:nvSpPr>
          <p:cNvPr id="110" name="CustomShape 3"/>
          <p:cNvSpPr/>
          <p:nvPr/>
        </p:nvSpPr>
        <p:spPr>
          <a:xfrm>
            <a:off x="7847280" y="5939280"/>
            <a:ext cx="2159640" cy="725040"/>
          </a:xfrm>
          <a:prstGeom prst="rect">
            <a:avLst/>
          </a:prstGeom>
          <a:noFill/>
          <a:ln>
            <a:noFill/>
          </a:ln>
        </p:spPr>
        <p:style>
          <a:lnRef idx="0"/>
          <a:fillRef idx="0"/>
          <a:effectRef idx="0"/>
          <a:fontRef idx="minor"/>
        </p:style>
        <p:txBody>
          <a:bodyPr lIns="90000" rIns="90000" tIns="45000" bIns="45000"/>
          <a:p>
            <a:r>
              <a:rPr b="0" lang="fr-FR" sz="1500" spc="-1" strike="noStrike">
                <a:solidFill>
                  <a:srgbClr val="000000"/>
                </a:solidFill>
                <a:uFill>
                  <a:solidFill>
                    <a:srgbClr val="ffffff"/>
                  </a:solidFill>
                </a:uFill>
                <a:latin typeface="Arial"/>
              </a:rPr>
              <a:t>Median conservation of Ancestral repeats (neutral evolution)</a:t>
            </a:r>
            <a:endParaRPr b="0" lang="fr-FR" sz="1800" spc="-1" strike="noStrike">
              <a:solidFill>
                <a:srgbClr val="000000"/>
              </a:solidFill>
              <a:uFill>
                <a:solidFill>
                  <a:srgbClr val="ffffff"/>
                </a:solidFill>
              </a:uFill>
              <a:latin typeface="Arial"/>
            </a:endParaRPr>
          </a:p>
        </p:txBody>
      </p:sp>
      <p:sp>
        <p:nvSpPr>
          <p:cNvPr id="111" name="Line 4"/>
          <p:cNvSpPr/>
          <p:nvPr/>
        </p:nvSpPr>
        <p:spPr>
          <a:xfrm>
            <a:off x="6911280" y="6299280"/>
            <a:ext cx="792000" cy="360"/>
          </a:xfrm>
          <a:prstGeom prst="line">
            <a:avLst/>
          </a:prstGeom>
          <a:ln w="29160">
            <a:solidFill>
              <a:srgbClr val="00cc00"/>
            </a:solidFill>
            <a:round/>
          </a:ln>
        </p:spPr>
        <p:style>
          <a:lnRef idx="0"/>
          <a:fillRef idx="0"/>
          <a:effectRef idx="0"/>
          <a:fontRef idx="minor"/>
        </p:style>
      </p:sp>
      <p:sp>
        <p:nvSpPr>
          <p:cNvPr id="112" name="CustomShape 5"/>
          <p:cNvSpPr/>
          <p:nvPr/>
        </p:nvSpPr>
        <p:spPr>
          <a:xfrm>
            <a:off x="6731280" y="5867280"/>
            <a:ext cx="3239640" cy="863640"/>
          </a:xfrm>
          <a:prstGeom prst="rect">
            <a:avLst/>
          </a:prstGeom>
          <a:noFill/>
          <a:ln w="19080">
            <a:solidFill>
              <a:srgbClr val="000000"/>
            </a:solidFill>
            <a:round/>
          </a:ln>
        </p:spPr>
        <p:style>
          <a:lnRef idx="0"/>
          <a:fillRef idx="0"/>
          <a:effectRef idx="0"/>
          <a:fontRef idx="minor"/>
        </p:style>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Low sequence conservation</a:t>
            </a:r>
            <a:endParaRPr b="0" lang="fr-FR" sz="1800" spc="-1" strike="noStrike">
              <a:solidFill>
                <a:srgbClr val="000000"/>
              </a:solidFill>
              <a:uFill>
                <a:solidFill>
                  <a:srgbClr val="ffffff"/>
                </a:solidFill>
              </a:uFill>
              <a:latin typeface="Arial"/>
            </a:endParaRPr>
          </a:p>
        </p:txBody>
      </p:sp>
      <p:sp>
        <p:nvSpPr>
          <p:cNvPr id="114"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ElincRNAs have under near neutral selection during mammalian and primate evolution.</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Low sequence conservation suggests elincRNAs transcripts tend to be less functionally important</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Points towards a transcription-dependent function rather than transcript-dependent.</a:t>
            </a:r>
            <a:endParaRPr b="0" lang="fr-FR"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rPr>
              <a:t>But recent studies showed evidence for conservation in recent human evolution (Tan et al. 2016)</a:t>
            </a:r>
            <a:endParaRPr b="0" lang="fr-FR"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ElincRNAs and DNA-DNA contacts</a:t>
            </a:r>
            <a:endParaRPr b="0" lang="fr-FR" sz="1800" spc="-1" strike="noStrike">
              <a:solidFill>
                <a:srgbClr val="000000"/>
              </a:solidFill>
              <a:uFill>
                <a:solidFill>
                  <a:srgbClr val="ffffff"/>
                </a:solidFill>
              </a:uFill>
              <a:latin typeface="Arial"/>
            </a:endParaRPr>
          </a:p>
        </p:txBody>
      </p:sp>
      <p:sp>
        <p:nvSpPr>
          <p:cNvPr id="116"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How is the genome organized in space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How does one measure DNA-DNA contacts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How do these DNA-DNA contact relate to elincRNAs ?</a:t>
            </a:r>
            <a:endParaRPr b="0" lang="fr-FR"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The 3D genome</a:t>
            </a:r>
            <a:endParaRPr b="0" lang="fr-FR" sz="1800" spc="-1" strike="noStrike">
              <a:solidFill>
                <a:srgbClr val="000000"/>
              </a:solidFill>
              <a:uFill>
                <a:solidFill>
                  <a:srgbClr val="ffffff"/>
                </a:solidFill>
              </a:uFill>
              <a:latin typeface="Arial"/>
            </a:endParaRPr>
          </a:p>
        </p:txBody>
      </p:sp>
      <p:sp>
        <p:nvSpPr>
          <p:cNvPr id="118"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The genome is folded into compact structures</a:t>
            </a:r>
            <a:endParaRPr b="0" lang="fr-FR" sz="1800" spc="-1" strike="noStrike">
              <a:solidFill>
                <a:srgbClr val="000000"/>
              </a:solidFill>
              <a:uFill>
                <a:solidFill>
                  <a:srgbClr val="ffffff"/>
                </a:solidFill>
              </a:uFill>
              <a:latin typeface="Arial"/>
            </a:endParaRPr>
          </a:p>
        </p:txBody>
      </p:sp>
      <p:pic>
        <p:nvPicPr>
          <p:cNvPr id="119" name="Picture 4" descr=""/>
          <p:cNvPicPr/>
          <p:nvPr/>
        </p:nvPicPr>
        <p:blipFill>
          <a:blip r:embed="rId1"/>
          <a:stretch/>
        </p:blipFill>
        <p:spPr>
          <a:xfrm>
            <a:off x="1189440" y="2554560"/>
            <a:ext cx="7377480" cy="4860360"/>
          </a:xfrm>
          <a:prstGeom prst="rect">
            <a:avLst/>
          </a:prstGeom>
          <a:ln>
            <a:noFill/>
          </a:ln>
        </p:spPr>
      </p:pic>
      <p:sp>
        <p:nvSpPr>
          <p:cNvPr id="120" name="CustomShape 3"/>
          <p:cNvSpPr/>
          <p:nvPr/>
        </p:nvSpPr>
        <p:spPr>
          <a:xfrm>
            <a:off x="-71280" y="7307280"/>
            <a:ext cx="10223640" cy="453960"/>
          </a:xfrm>
          <a:prstGeom prst="rect">
            <a:avLst/>
          </a:prstGeom>
          <a:noFill/>
          <a:ln>
            <a:noFill/>
          </a:ln>
        </p:spPr>
        <p:style>
          <a:lnRef idx="0"/>
          <a:fillRef idx="0"/>
          <a:effectRef idx="0"/>
          <a:fontRef idx="minor"/>
        </p:style>
        <p:txBody>
          <a:bodyPr lIns="90000" rIns="90000" tIns="45000" bIns="45000"/>
          <a:p>
            <a:pPr>
              <a:lnSpc>
                <a:spcPct val="100000"/>
              </a:lnSpc>
            </a:pPr>
            <a:r>
              <a:rPr b="0" lang="fr-FR" sz="1200" spc="-1" strike="noStrike">
                <a:solidFill>
                  <a:srgbClr val="000000"/>
                </a:solidFill>
                <a:uFill>
                  <a:solidFill>
                    <a:srgbClr val="ffffff"/>
                  </a:solidFill>
                </a:uFill>
                <a:latin typeface="Calibri"/>
                <a:ea typeface="DejaVu Sans"/>
              </a:rPr>
              <a:t>Ea V, Baudement MO, Lesne A, Forné T. Contribution of Topological Domains and Loop Formation to 3D Chromatin Organization. Genes (Basel). 2015;6(3):734-50.</a:t>
            </a:r>
            <a:endParaRPr b="0" lang="fr-FR"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Content Placeholder 9" descr=""/>
          <p:cNvPicPr/>
          <p:nvPr/>
        </p:nvPicPr>
        <p:blipFill>
          <a:blip r:embed="rId1"/>
          <a:srcRect l="5456" t="0" r="2175" b="0"/>
          <a:stretch/>
        </p:blipFill>
        <p:spPr>
          <a:xfrm>
            <a:off x="359280" y="3522960"/>
            <a:ext cx="6695640" cy="3099960"/>
          </a:xfrm>
          <a:prstGeom prst="rect">
            <a:avLst/>
          </a:prstGeom>
          <a:ln>
            <a:noFill/>
          </a:ln>
        </p:spPr>
      </p:pic>
      <p:sp>
        <p:nvSpPr>
          <p:cNvPr id="122"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Hi-C technology</a:t>
            </a:r>
            <a:endParaRPr b="0" lang="fr-FR" sz="1800" spc="-1" strike="noStrike">
              <a:solidFill>
                <a:srgbClr val="000000"/>
              </a:solidFill>
              <a:uFill>
                <a:solidFill>
                  <a:srgbClr val="ffffff"/>
                </a:solidFill>
              </a:uFill>
              <a:latin typeface="Arial"/>
            </a:endParaRPr>
          </a:p>
        </p:txBody>
      </p:sp>
      <p:sp>
        <p:nvSpPr>
          <p:cNvPr id="123"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Genome-wide chromosome conformation capture</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Allows to map all interactions in the genome up to 5kb resolution</a:t>
            </a:r>
            <a:endParaRPr b="0" lang="fr-FR" sz="1800" spc="-1" strike="noStrike">
              <a:solidFill>
                <a:srgbClr val="000000"/>
              </a:solidFill>
              <a:uFill>
                <a:solidFill>
                  <a:srgbClr val="ffffff"/>
                </a:solidFill>
              </a:uFill>
              <a:latin typeface="Arial"/>
            </a:endParaRPr>
          </a:p>
        </p:txBody>
      </p:sp>
      <p:sp>
        <p:nvSpPr>
          <p:cNvPr id="124" name="CustomShape 3"/>
          <p:cNvSpPr/>
          <p:nvPr/>
        </p:nvSpPr>
        <p:spPr>
          <a:xfrm>
            <a:off x="82440" y="7248240"/>
            <a:ext cx="9852480" cy="310320"/>
          </a:xfrm>
          <a:prstGeom prst="rect">
            <a:avLst/>
          </a:prstGeom>
          <a:noFill/>
          <a:ln>
            <a:noFill/>
          </a:ln>
        </p:spPr>
        <p:style>
          <a:lnRef idx="0"/>
          <a:fillRef idx="0"/>
          <a:effectRef idx="0"/>
          <a:fontRef idx="minor"/>
        </p:style>
        <p:txBody>
          <a:bodyPr lIns="90000" rIns="90000" tIns="45000" bIns="45000"/>
          <a:p>
            <a:pPr>
              <a:lnSpc>
                <a:spcPct val="100000"/>
              </a:lnSpc>
            </a:pPr>
            <a:r>
              <a:rPr b="0" lang="fr-FR" sz="1200" spc="-1" strike="noStrike">
                <a:solidFill>
                  <a:srgbClr val="000000"/>
                </a:solidFill>
                <a:uFill>
                  <a:solidFill>
                    <a:srgbClr val="ffffff"/>
                  </a:solidFill>
                </a:uFill>
                <a:latin typeface="Calibri"/>
                <a:ea typeface="DejaVu Sans"/>
              </a:rPr>
              <a:t>Rao et al, 2014. A 3D map of the human genome at kilobase resolution reveals principles of chromatin looping. </a:t>
            </a:r>
            <a:r>
              <a:rPr b="0" i="1" lang="fr-FR" sz="1200" spc="-1" strike="noStrike">
                <a:solidFill>
                  <a:srgbClr val="000000"/>
                </a:solidFill>
                <a:uFill>
                  <a:solidFill>
                    <a:srgbClr val="ffffff"/>
                  </a:solidFill>
                </a:uFill>
                <a:latin typeface="Calibri"/>
                <a:ea typeface="DejaVu Sans"/>
              </a:rPr>
              <a:t>Cell</a:t>
            </a:r>
            <a:endParaRPr b="0" lang="fr-FR" sz="1800" spc="-1" strike="noStrike">
              <a:solidFill>
                <a:srgbClr val="000000"/>
              </a:solidFill>
              <a:uFill>
                <a:solidFill>
                  <a:srgbClr val="ffffff"/>
                </a:solidFill>
              </a:uFill>
              <a:latin typeface="Arial"/>
            </a:endParaRPr>
          </a:p>
        </p:txBody>
      </p:sp>
      <p:pic>
        <p:nvPicPr>
          <p:cNvPr id="125" name="" descr=""/>
          <p:cNvPicPr/>
          <p:nvPr/>
        </p:nvPicPr>
        <p:blipFill>
          <a:blip r:embed="rId2"/>
          <a:stretch/>
        </p:blipFill>
        <p:spPr>
          <a:xfrm>
            <a:off x="7369920" y="4247640"/>
            <a:ext cx="2493000" cy="251928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Biological interpretation of Hi-C data</a:t>
            </a:r>
            <a:endParaRPr b="0" lang="fr-FR" sz="1800" spc="-1" strike="noStrike">
              <a:solidFill>
                <a:srgbClr val="000000"/>
              </a:solidFill>
              <a:uFill>
                <a:solidFill>
                  <a:srgbClr val="ffffff"/>
                </a:solidFill>
              </a:uFill>
              <a:latin typeface="Arial"/>
            </a:endParaRPr>
          </a:p>
        </p:txBody>
      </p:sp>
      <p:sp>
        <p:nvSpPr>
          <p:cNvPr id="127"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TADs and loops show distinct patterns</a:t>
            </a:r>
            <a:endParaRPr b="0" lang="fr-FR" sz="1800" spc="-1" strike="noStrike">
              <a:solidFill>
                <a:srgbClr val="000000"/>
              </a:solidFill>
              <a:uFill>
                <a:solidFill>
                  <a:srgbClr val="ffffff"/>
                </a:solidFill>
              </a:uFill>
              <a:latin typeface="Arial"/>
            </a:endParaRPr>
          </a:p>
        </p:txBody>
      </p:sp>
      <p:pic>
        <p:nvPicPr>
          <p:cNvPr id="128" name="" descr=""/>
          <p:cNvPicPr/>
          <p:nvPr/>
        </p:nvPicPr>
        <p:blipFill>
          <a:blip r:embed="rId1"/>
          <a:stretch/>
        </p:blipFill>
        <p:spPr>
          <a:xfrm>
            <a:off x="29520" y="2375280"/>
            <a:ext cx="10080000" cy="460908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TAD boundaries</a:t>
            </a:r>
            <a:endParaRPr b="0" lang="fr-FR" sz="1800" spc="-1" strike="noStrike">
              <a:solidFill>
                <a:srgbClr val="000000"/>
              </a:solidFill>
              <a:uFill>
                <a:solidFill>
                  <a:srgbClr val="ffffff"/>
                </a:solidFill>
              </a:uFill>
              <a:latin typeface="Arial"/>
            </a:endParaRPr>
          </a:p>
        </p:txBody>
      </p:sp>
      <p:sp>
        <p:nvSpPr>
          <p:cNvPr id="130"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Regions around the borders of TADs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Promote intra-TAD contacts and prevent inter-TAD contacts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Enriched in insulator proteins CTCF and cohesin</a:t>
            </a:r>
            <a:endParaRPr b="0" lang="fr-FR"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Defining TAD boundaries</a:t>
            </a:r>
            <a:endParaRPr b="0" lang="fr-FR" sz="1800" spc="-1" strike="noStrike">
              <a:solidFill>
                <a:srgbClr val="000000"/>
              </a:solidFill>
              <a:uFill>
                <a:solidFill>
                  <a:srgbClr val="ffffff"/>
                </a:solidFill>
              </a:uFill>
              <a:latin typeface="Arial"/>
            </a:endParaRPr>
          </a:p>
        </p:txBody>
      </p:sp>
      <p:sp>
        <p:nvSpPr>
          <p:cNvPr id="132"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Using the insulator property of TAD boundaries : </a:t>
            </a:r>
            <a:r>
              <a:rPr b="0" lang="fr-FR" sz="2400" spc="-1" strike="noStrike">
                <a:solidFill>
                  <a:srgbClr val="000000"/>
                </a:solidFill>
                <a:uFill>
                  <a:solidFill>
                    <a:srgbClr val="ffffff"/>
                  </a:solidFill>
                </a:uFill>
                <a:latin typeface="Arial"/>
              </a:rPr>
              <a:t>Low contacts</a:t>
            </a:r>
            <a:r>
              <a:rPr b="0" lang="fr-FR" sz="2400" spc="-1" strike="noStrike">
                <a:solidFill>
                  <a:srgbClr val="000000"/>
                </a:solidFill>
                <a:uFill>
                  <a:solidFill>
                    <a:srgbClr val="ffffff"/>
                  </a:solidFill>
                </a:uFill>
                <a:latin typeface="Arial"/>
              </a:rPr>
              <a:t> across boundaries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p:txBody>
      </p:sp>
      <p:pic>
        <p:nvPicPr>
          <p:cNvPr id="133" name="" descr=""/>
          <p:cNvPicPr/>
          <p:nvPr/>
        </p:nvPicPr>
        <p:blipFill>
          <a:blip r:embed="rId1"/>
          <a:srcRect l="0" t="245" r="0" b="196"/>
          <a:stretch/>
        </p:blipFill>
        <p:spPr>
          <a:xfrm>
            <a:off x="3960000" y="3096000"/>
            <a:ext cx="4896000" cy="4285440"/>
          </a:xfrm>
          <a:prstGeom prst="rect">
            <a:avLst/>
          </a:prstGeom>
          <a:ln>
            <a:noFill/>
          </a:ln>
        </p:spPr>
      </p:pic>
      <p:sp>
        <p:nvSpPr>
          <p:cNvPr id="134" name="CustomShape 3"/>
          <p:cNvSpPr/>
          <p:nvPr/>
        </p:nvSpPr>
        <p:spPr>
          <a:xfrm rot="18900000">
            <a:off x="4503240" y="6366600"/>
            <a:ext cx="504000" cy="514080"/>
          </a:xfrm>
          <a:prstGeom prst="rect">
            <a:avLst/>
          </a:prstGeom>
          <a:solidFill>
            <a:srgbClr val="0066cc">
              <a:alpha val="71000"/>
            </a:srgbClr>
          </a:solidFill>
          <a:ln>
            <a:solidFill>
              <a:srgbClr val="3465a4"/>
            </a:solidFill>
          </a:ln>
        </p:spPr>
        <p:style>
          <a:lnRef idx="0"/>
          <a:fillRef idx="0"/>
          <a:effectRef idx="0"/>
          <a:fontRef idx="minor"/>
        </p:style>
      </p:sp>
      <p:sp>
        <p:nvSpPr>
          <p:cNvPr id="135" name="CustomShape 4"/>
          <p:cNvSpPr/>
          <p:nvPr/>
        </p:nvSpPr>
        <p:spPr>
          <a:xfrm rot="18900000">
            <a:off x="5367240" y="6366600"/>
            <a:ext cx="504000" cy="514080"/>
          </a:xfrm>
          <a:prstGeom prst="rect">
            <a:avLst/>
          </a:prstGeom>
          <a:solidFill>
            <a:srgbClr val="ffcc00">
              <a:alpha val="71000"/>
            </a:srgbClr>
          </a:solidFill>
          <a:ln>
            <a:noFill/>
          </a:ln>
        </p:spPr>
        <p:style>
          <a:lnRef idx="0"/>
          <a:fillRef idx="0"/>
          <a:effectRef idx="0"/>
          <a:fontRef idx="minor"/>
        </p:style>
      </p:sp>
      <p:sp>
        <p:nvSpPr>
          <p:cNvPr id="136" name="CustomShape 5"/>
          <p:cNvSpPr/>
          <p:nvPr/>
        </p:nvSpPr>
        <p:spPr>
          <a:xfrm rot="18900000">
            <a:off x="6123240" y="6366600"/>
            <a:ext cx="504000" cy="514080"/>
          </a:xfrm>
          <a:prstGeom prst="rect">
            <a:avLst/>
          </a:prstGeom>
          <a:solidFill>
            <a:srgbClr val="66ff66">
              <a:alpha val="71000"/>
            </a:srgbClr>
          </a:solidFill>
          <a:ln>
            <a:noFill/>
          </a:ln>
        </p:spPr>
        <p:style>
          <a:lnRef idx="0"/>
          <a:fillRef idx="0"/>
          <a:effectRef idx="0"/>
          <a:fontRef idx="minor"/>
        </p:style>
      </p:sp>
      <p:sp>
        <p:nvSpPr>
          <p:cNvPr id="137" name="Freeform 6"/>
          <p:cNvSpPr/>
          <p:nvPr/>
        </p:nvSpPr>
        <p:spPr>
          <a:xfrm>
            <a:off x="3486600" y="3525120"/>
            <a:ext cx="1418040" cy="1960920"/>
          </a:xfrm>
          <a:custGeom>
            <a:avLst/>
            <a:gdLst/>
            <a:ahLst/>
            <a:rect l="0" t="0" r="r" b="b"/>
            <a:pathLst>
              <a:path w="3939" h="5447">
                <a:moveTo>
                  <a:pt x="3791" y="5243"/>
                </a:moveTo>
                <a:cubicBezTo>
                  <a:pt x="3424" y="5384"/>
                  <a:pt x="3051" y="5446"/>
                  <a:pt x="2690" y="5437"/>
                </a:cubicBezTo>
                <a:cubicBezTo>
                  <a:pt x="2328" y="5428"/>
                  <a:pt x="1978" y="5348"/>
                  <a:pt x="1656" y="5205"/>
                </a:cubicBezTo>
                <a:cubicBezTo>
                  <a:pt x="1335" y="5061"/>
                  <a:pt x="1042" y="4854"/>
                  <a:pt x="793" y="4590"/>
                </a:cubicBezTo>
                <a:cubicBezTo>
                  <a:pt x="546" y="4327"/>
                  <a:pt x="343" y="4009"/>
                  <a:pt x="203" y="3641"/>
                </a:cubicBezTo>
                <a:cubicBezTo>
                  <a:pt x="62" y="3274"/>
                  <a:pt x="0" y="2901"/>
                  <a:pt x="9" y="2540"/>
                </a:cubicBezTo>
                <a:cubicBezTo>
                  <a:pt x="18" y="2178"/>
                  <a:pt x="98" y="1828"/>
                  <a:pt x="241" y="1506"/>
                </a:cubicBezTo>
                <a:cubicBezTo>
                  <a:pt x="385" y="1185"/>
                  <a:pt x="592" y="891"/>
                  <a:pt x="856" y="643"/>
                </a:cubicBezTo>
                <a:cubicBezTo>
                  <a:pt x="1119" y="396"/>
                  <a:pt x="1437" y="193"/>
                  <a:pt x="1805" y="53"/>
                </a:cubicBezTo>
                <a:cubicBezTo>
                  <a:pt x="1855" y="34"/>
                  <a:pt x="1904" y="16"/>
                  <a:pt x="1954" y="0"/>
                </a:cubicBezTo>
                <a:lnTo>
                  <a:pt x="2014" y="157"/>
                </a:lnTo>
                <a:cubicBezTo>
                  <a:pt x="1965" y="173"/>
                  <a:pt x="1915" y="191"/>
                  <a:pt x="1865" y="210"/>
                </a:cubicBezTo>
                <a:cubicBezTo>
                  <a:pt x="1519" y="342"/>
                  <a:pt x="1218" y="533"/>
                  <a:pt x="971" y="766"/>
                </a:cubicBezTo>
                <a:cubicBezTo>
                  <a:pt x="724" y="998"/>
                  <a:pt x="529" y="1273"/>
                  <a:pt x="395" y="1575"/>
                </a:cubicBezTo>
                <a:cubicBezTo>
                  <a:pt x="260" y="1877"/>
                  <a:pt x="185" y="2205"/>
                  <a:pt x="177" y="2544"/>
                </a:cubicBezTo>
                <a:cubicBezTo>
                  <a:pt x="169" y="2884"/>
                  <a:pt x="227" y="3235"/>
                  <a:pt x="360" y="3581"/>
                </a:cubicBezTo>
                <a:cubicBezTo>
                  <a:pt x="492" y="3927"/>
                  <a:pt x="683" y="4227"/>
                  <a:pt x="916" y="4475"/>
                </a:cubicBezTo>
                <a:cubicBezTo>
                  <a:pt x="1148" y="4722"/>
                  <a:pt x="1423" y="4916"/>
                  <a:pt x="1725" y="5051"/>
                </a:cubicBezTo>
                <a:cubicBezTo>
                  <a:pt x="2027" y="5186"/>
                  <a:pt x="2355" y="5261"/>
                  <a:pt x="2694" y="5269"/>
                </a:cubicBezTo>
                <a:cubicBezTo>
                  <a:pt x="3034" y="5277"/>
                  <a:pt x="3385" y="5219"/>
                  <a:pt x="3731" y="5086"/>
                </a:cubicBezTo>
                <a:cubicBezTo>
                  <a:pt x="3781" y="5067"/>
                  <a:pt x="3830" y="5047"/>
                  <a:pt x="3877" y="5025"/>
                </a:cubicBezTo>
                <a:lnTo>
                  <a:pt x="3938" y="5183"/>
                </a:lnTo>
                <a:cubicBezTo>
                  <a:pt x="3890" y="5204"/>
                  <a:pt x="3841" y="5224"/>
                  <a:pt x="3791" y="5243"/>
                </a:cubicBezTo>
              </a:path>
            </a:pathLst>
          </a:custGeom>
          <a:solidFill>
            <a:srgbClr val="ffcc00"/>
          </a:solidFill>
          <a:ln>
            <a:noFill/>
          </a:ln>
        </p:spPr>
      </p:sp>
      <p:sp>
        <p:nvSpPr>
          <p:cNvPr id="138" name="Freeform 7"/>
          <p:cNvSpPr/>
          <p:nvPr/>
        </p:nvSpPr>
        <p:spPr>
          <a:xfrm>
            <a:off x="5149440" y="3100680"/>
            <a:ext cx="702000" cy="889920"/>
          </a:xfrm>
          <a:custGeom>
            <a:avLst/>
            <a:gdLst/>
            <a:ahLst/>
            <a:rect l="0" t="0" r="r" b="b"/>
            <a:pathLst>
              <a:path w="1950" h="2472">
                <a:moveTo>
                  <a:pt x="499" y="19"/>
                </a:moveTo>
                <a:cubicBezTo>
                  <a:pt x="669" y="0"/>
                  <a:pt x="837" y="16"/>
                  <a:pt x="996" y="63"/>
                </a:cubicBezTo>
                <a:cubicBezTo>
                  <a:pt x="1155" y="110"/>
                  <a:pt x="1305" y="188"/>
                  <a:pt x="1438" y="295"/>
                </a:cubicBezTo>
                <a:cubicBezTo>
                  <a:pt x="1569" y="402"/>
                  <a:pt x="1683" y="537"/>
                  <a:pt x="1772" y="699"/>
                </a:cubicBezTo>
                <a:cubicBezTo>
                  <a:pt x="1860" y="861"/>
                  <a:pt x="1912" y="1031"/>
                  <a:pt x="1930" y="1199"/>
                </a:cubicBezTo>
                <a:cubicBezTo>
                  <a:pt x="1949" y="1368"/>
                  <a:pt x="1933" y="1537"/>
                  <a:pt x="1886" y="1696"/>
                </a:cubicBezTo>
                <a:cubicBezTo>
                  <a:pt x="1839" y="1855"/>
                  <a:pt x="1761" y="2005"/>
                  <a:pt x="1654" y="2137"/>
                </a:cubicBezTo>
                <a:cubicBezTo>
                  <a:pt x="1547" y="2269"/>
                  <a:pt x="1412" y="2383"/>
                  <a:pt x="1250" y="2471"/>
                </a:cubicBezTo>
                <a:lnTo>
                  <a:pt x="1148" y="2285"/>
                </a:lnTo>
                <a:cubicBezTo>
                  <a:pt x="1285" y="2210"/>
                  <a:pt x="1399" y="2114"/>
                  <a:pt x="1489" y="2003"/>
                </a:cubicBezTo>
                <a:cubicBezTo>
                  <a:pt x="1579" y="1893"/>
                  <a:pt x="1644" y="1768"/>
                  <a:pt x="1683" y="1636"/>
                </a:cubicBezTo>
                <a:cubicBezTo>
                  <a:pt x="1722" y="1503"/>
                  <a:pt x="1735" y="1363"/>
                  <a:pt x="1719" y="1222"/>
                </a:cubicBezTo>
                <a:cubicBezTo>
                  <a:pt x="1704" y="1080"/>
                  <a:pt x="1660" y="937"/>
                  <a:pt x="1585" y="801"/>
                </a:cubicBezTo>
                <a:cubicBezTo>
                  <a:pt x="1511" y="664"/>
                  <a:pt x="1415" y="550"/>
                  <a:pt x="1304" y="460"/>
                </a:cubicBezTo>
                <a:cubicBezTo>
                  <a:pt x="1194" y="370"/>
                  <a:pt x="1069" y="305"/>
                  <a:pt x="936" y="266"/>
                </a:cubicBezTo>
                <a:cubicBezTo>
                  <a:pt x="804" y="227"/>
                  <a:pt x="664" y="214"/>
                  <a:pt x="523" y="230"/>
                </a:cubicBezTo>
                <a:cubicBezTo>
                  <a:pt x="381" y="245"/>
                  <a:pt x="238" y="289"/>
                  <a:pt x="101" y="364"/>
                </a:cubicBezTo>
                <a:lnTo>
                  <a:pt x="0" y="178"/>
                </a:lnTo>
                <a:cubicBezTo>
                  <a:pt x="162" y="89"/>
                  <a:pt x="331" y="37"/>
                  <a:pt x="499" y="19"/>
                </a:cubicBezTo>
              </a:path>
            </a:pathLst>
          </a:custGeom>
          <a:solidFill>
            <a:srgbClr val="3465a4"/>
          </a:solidFill>
          <a:ln>
            <a:noFill/>
          </a:ln>
        </p:spPr>
      </p:sp>
      <p:sp>
        <p:nvSpPr>
          <p:cNvPr id="139" name="Freeform 8"/>
          <p:cNvSpPr/>
          <p:nvPr/>
        </p:nvSpPr>
        <p:spPr>
          <a:xfrm>
            <a:off x="5305320" y="4536720"/>
            <a:ext cx="610920" cy="925920"/>
          </a:xfrm>
          <a:custGeom>
            <a:avLst/>
            <a:gdLst/>
            <a:ahLst/>
            <a:rect l="0" t="0" r="r" b="b"/>
            <a:pathLst>
              <a:path w="1697" h="2572">
                <a:moveTo>
                  <a:pt x="1216" y="244"/>
                </a:moveTo>
                <a:cubicBezTo>
                  <a:pt x="1349" y="351"/>
                  <a:pt x="1456" y="482"/>
                  <a:pt x="1534" y="628"/>
                </a:cubicBezTo>
                <a:cubicBezTo>
                  <a:pt x="1613" y="774"/>
                  <a:pt x="1663" y="936"/>
                  <a:pt x="1679" y="1105"/>
                </a:cubicBezTo>
                <a:cubicBezTo>
                  <a:pt x="1696" y="1274"/>
                  <a:pt x="1680" y="1450"/>
                  <a:pt x="1627" y="1627"/>
                </a:cubicBezTo>
                <a:cubicBezTo>
                  <a:pt x="1574" y="1804"/>
                  <a:pt x="1490" y="1960"/>
                  <a:pt x="1383" y="2091"/>
                </a:cubicBezTo>
                <a:cubicBezTo>
                  <a:pt x="1276" y="2223"/>
                  <a:pt x="1145" y="2331"/>
                  <a:pt x="999" y="2409"/>
                </a:cubicBezTo>
                <a:cubicBezTo>
                  <a:pt x="853" y="2488"/>
                  <a:pt x="691" y="2538"/>
                  <a:pt x="522" y="2554"/>
                </a:cubicBezTo>
                <a:cubicBezTo>
                  <a:pt x="353" y="2571"/>
                  <a:pt x="177" y="2555"/>
                  <a:pt x="0" y="2502"/>
                </a:cubicBezTo>
                <a:lnTo>
                  <a:pt x="61" y="2299"/>
                </a:lnTo>
                <a:cubicBezTo>
                  <a:pt x="210" y="2343"/>
                  <a:pt x="359" y="2357"/>
                  <a:pt x="501" y="2343"/>
                </a:cubicBezTo>
                <a:cubicBezTo>
                  <a:pt x="642" y="2329"/>
                  <a:pt x="777" y="2288"/>
                  <a:pt x="899" y="2223"/>
                </a:cubicBezTo>
                <a:cubicBezTo>
                  <a:pt x="1020" y="2157"/>
                  <a:pt x="1129" y="2068"/>
                  <a:pt x="1219" y="1957"/>
                </a:cubicBezTo>
                <a:cubicBezTo>
                  <a:pt x="1309" y="1847"/>
                  <a:pt x="1379" y="1715"/>
                  <a:pt x="1424" y="1566"/>
                </a:cubicBezTo>
                <a:cubicBezTo>
                  <a:pt x="1469" y="1417"/>
                  <a:pt x="1482" y="1268"/>
                  <a:pt x="1468" y="1126"/>
                </a:cubicBezTo>
                <a:cubicBezTo>
                  <a:pt x="1455" y="985"/>
                  <a:pt x="1413" y="850"/>
                  <a:pt x="1348" y="728"/>
                </a:cubicBezTo>
                <a:cubicBezTo>
                  <a:pt x="1282" y="607"/>
                  <a:pt x="1193" y="498"/>
                  <a:pt x="1083" y="409"/>
                </a:cubicBezTo>
                <a:cubicBezTo>
                  <a:pt x="972" y="319"/>
                  <a:pt x="840" y="248"/>
                  <a:pt x="691" y="203"/>
                </a:cubicBezTo>
                <a:lnTo>
                  <a:pt x="752" y="0"/>
                </a:lnTo>
                <a:cubicBezTo>
                  <a:pt x="929" y="53"/>
                  <a:pt x="1085" y="137"/>
                  <a:pt x="1216" y="244"/>
                </a:cubicBezTo>
              </a:path>
            </a:pathLst>
          </a:custGeom>
          <a:solidFill>
            <a:srgbClr val="00ff66"/>
          </a:solidFill>
          <a:ln>
            <a:noFill/>
          </a:ln>
        </p:spPr>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 descr=""/>
          <p:cNvPicPr/>
          <p:nvPr/>
        </p:nvPicPr>
        <p:blipFill>
          <a:blip r:embed="rId1"/>
          <a:srcRect l="55065" t="0" r="0" b="0"/>
          <a:stretch/>
        </p:blipFill>
        <p:spPr>
          <a:xfrm>
            <a:off x="6767280" y="2887200"/>
            <a:ext cx="3224160" cy="4673520"/>
          </a:xfrm>
          <a:prstGeom prst="rect">
            <a:avLst/>
          </a:prstGeom>
          <a:ln>
            <a:noFill/>
          </a:ln>
        </p:spPr>
      </p:pic>
      <p:sp>
        <p:nvSpPr>
          <p:cNvPr id="141"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Defining TAD boundaries</a:t>
            </a:r>
            <a:endParaRPr b="0" lang="fr-FR" sz="1800" spc="-1" strike="noStrike">
              <a:solidFill>
                <a:srgbClr val="000000"/>
              </a:solidFill>
              <a:uFill>
                <a:solidFill>
                  <a:srgbClr val="ffffff"/>
                </a:solidFill>
              </a:uFill>
              <a:latin typeface="Arial"/>
            </a:endParaRPr>
          </a:p>
        </p:txBody>
      </p:sp>
      <p:sp>
        <p:nvSpPr>
          <p:cNvPr id="142"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Compute contacts </a:t>
            </a:r>
            <a:r>
              <a:rPr b="0" lang="fr-FR" sz="2400" spc="-1" strike="noStrike" u="sng">
                <a:solidFill>
                  <a:srgbClr val="000000"/>
                </a:solidFill>
                <a:uFill>
                  <a:solidFill>
                    <a:srgbClr val="ffffff"/>
                  </a:solidFill>
                </a:uFill>
                <a:latin typeface="Arial"/>
              </a:rPr>
              <a:t>across </a:t>
            </a:r>
            <a:r>
              <a:rPr b="0" lang="fr-FR" sz="2400" spc="-1" strike="noStrike">
                <a:solidFill>
                  <a:srgbClr val="000000"/>
                </a:solidFill>
                <a:uFill>
                  <a:solidFill>
                    <a:srgbClr val="ffffff"/>
                  </a:solidFill>
                </a:uFill>
                <a:latin typeface="Arial"/>
              </a:rPr>
              <a:t> every position « d »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in the genome at a maximum range of « w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Diamond of width « w » slides along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the diagonal.</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w : arbitrary threshold set to 100kb</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V : measure of insulation for every position</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rPr>
              <a:t> </a:t>
            </a:r>
            <a:r>
              <a:rPr b="0" lang="fr-FR" sz="2400" spc="-1" strike="noStrike">
                <a:solidFill>
                  <a:srgbClr val="000000"/>
                </a:solidFill>
                <a:uFill>
                  <a:solidFill>
                    <a:srgbClr val="ffffff"/>
                  </a:solidFill>
                </a:uFill>
                <a:latin typeface="Arial"/>
              </a:rPr>
              <a:t>along the diagonal</a:t>
            </a:r>
            <a:endParaRPr b="0" lang="fr-FR" sz="1800" spc="-1" strike="noStrike">
              <a:solidFill>
                <a:srgbClr val="000000"/>
              </a:solidFill>
              <a:uFill>
                <a:solidFill>
                  <a:srgbClr val="ffffff"/>
                </a:solidFill>
              </a:uFill>
              <a:latin typeface="Arial"/>
            </a:endParaRPr>
          </a:p>
        </p:txBody>
      </p:sp>
      <p:pic>
        <p:nvPicPr>
          <p:cNvPr id="143" name="" descr=""/>
          <p:cNvPicPr/>
          <p:nvPr/>
        </p:nvPicPr>
        <p:blipFill>
          <a:blip r:embed="rId2"/>
          <a:stretch/>
        </p:blipFill>
        <p:spPr>
          <a:xfrm>
            <a:off x="71280" y="6731280"/>
            <a:ext cx="6444360" cy="719640"/>
          </a:xfrm>
          <a:prstGeom prst="rect">
            <a:avLst/>
          </a:prstGeom>
          <a:ln>
            <a:noFill/>
          </a:ln>
        </p:spPr>
      </p:pic>
      <p:sp>
        <p:nvSpPr>
          <p:cNvPr id="144" name="TextShape 3"/>
          <p:cNvSpPr txBox="1"/>
          <p:nvPr/>
        </p:nvSpPr>
        <p:spPr>
          <a:xfrm>
            <a:off x="6912000" y="3433320"/>
            <a:ext cx="307080" cy="346680"/>
          </a:xfrm>
          <a:prstGeom prst="rect">
            <a:avLst/>
          </a:prstGeom>
          <a:noFill/>
          <a:ln>
            <a:noFill/>
          </a:ln>
        </p:spPr>
        <p:txBody>
          <a:bodyPr lIns="90000" rIns="90000" tIns="45000" bIns="45000"/>
          <a:p>
            <a:pPr>
              <a:lnSpc>
                <a:spcPct val="100000"/>
              </a:lnSpc>
            </a:pPr>
            <a:r>
              <a:rPr b="0" lang="fr-FR" sz="1800" spc="-1" strike="noStrike">
                <a:solidFill>
                  <a:srgbClr val="000000"/>
                </a:solidFill>
                <a:uFill>
                  <a:solidFill>
                    <a:srgbClr val="ffffff"/>
                  </a:solidFill>
                </a:uFill>
                <a:latin typeface="Arial"/>
              </a:rPr>
              <a:t>1</a:t>
            </a:r>
            <a:endParaRPr b="0" lang="fr-FR" sz="1800" spc="-1" strike="noStrike">
              <a:solidFill>
                <a:srgbClr val="000000"/>
              </a:solidFill>
              <a:uFill>
                <a:solidFill>
                  <a:srgbClr val="ffffff"/>
                </a:solidFill>
              </a:uFill>
              <a:latin typeface="Arial"/>
            </a:endParaRPr>
          </a:p>
        </p:txBody>
      </p:sp>
      <p:sp>
        <p:nvSpPr>
          <p:cNvPr id="145" name="TextShape 4"/>
          <p:cNvSpPr txBox="1"/>
          <p:nvPr/>
        </p:nvSpPr>
        <p:spPr>
          <a:xfrm>
            <a:off x="9720360" y="3433680"/>
            <a:ext cx="307080" cy="346680"/>
          </a:xfrm>
          <a:prstGeom prst="rect">
            <a:avLst/>
          </a:prstGeom>
          <a:noFill/>
          <a:ln>
            <a:noFill/>
          </a:ln>
        </p:spPr>
        <p:txBody>
          <a:bodyPr lIns="90000" rIns="90000" tIns="45000" bIns="45000"/>
          <a:p>
            <a:pPr>
              <a:lnSpc>
                <a:spcPct val="100000"/>
              </a:lnSpc>
            </a:pPr>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For every TAD, boundaries are extended inwards from the borders until the value of V</a:t>
            </a:r>
            <a:r>
              <a:rPr b="0" lang="fr-FR" sz="3200" spc="-1" strike="noStrike" baseline="-33000">
                <a:solidFill>
                  <a:srgbClr val="000000"/>
                </a:solidFill>
                <a:uFill>
                  <a:solidFill>
                    <a:srgbClr val="ffffff"/>
                  </a:solidFill>
                </a:uFill>
                <a:latin typeface="Arial"/>
              </a:rPr>
              <a:t>d</a:t>
            </a:r>
            <a:r>
              <a:rPr b="0" lang="fr-FR" sz="3200" spc="-1" strike="noStrike">
                <a:solidFill>
                  <a:srgbClr val="000000"/>
                </a:solidFill>
                <a:uFill>
                  <a:solidFill>
                    <a:srgbClr val="ffffff"/>
                  </a:solidFill>
                </a:uFill>
                <a:latin typeface="Arial"/>
              </a:rPr>
              <a:t> reaches a defined threshold.</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p:txBody>
      </p:sp>
      <p:sp>
        <p:nvSpPr>
          <p:cNvPr id="147" name="CustomShape 2"/>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Defining TAD boundaries</a:t>
            </a:r>
            <a:endParaRPr b="0" lang="fr-FR" sz="1800" spc="-1" strike="noStrike">
              <a:solidFill>
                <a:srgbClr val="000000"/>
              </a:solidFill>
              <a:uFill>
                <a:solidFill>
                  <a:srgbClr val="ffffff"/>
                </a:solidFill>
              </a:uFill>
              <a:latin typeface="Arial"/>
            </a:endParaRPr>
          </a:p>
        </p:txBody>
      </p:sp>
      <p:pic>
        <p:nvPicPr>
          <p:cNvPr id="148" name="" descr=""/>
          <p:cNvPicPr/>
          <p:nvPr/>
        </p:nvPicPr>
        <p:blipFill>
          <a:blip r:embed="rId1"/>
          <a:stretch/>
        </p:blipFill>
        <p:spPr>
          <a:xfrm>
            <a:off x="1079280" y="3848400"/>
            <a:ext cx="7703640" cy="3732480"/>
          </a:xfrm>
          <a:prstGeom prst="rect">
            <a:avLst/>
          </a:prstGeom>
          <a:ln>
            <a:noFill/>
          </a:ln>
        </p:spPr>
      </p:pic>
      <p:sp>
        <p:nvSpPr>
          <p:cNvPr id="149" name="Line 3"/>
          <p:cNvSpPr/>
          <p:nvPr/>
        </p:nvSpPr>
        <p:spPr>
          <a:xfrm>
            <a:off x="1966680" y="4392000"/>
            <a:ext cx="6233760" cy="360"/>
          </a:xfrm>
          <a:prstGeom prst="line">
            <a:avLst/>
          </a:prstGeom>
          <a:ln w="38160">
            <a:solidFill>
              <a:srgbClr val="000000"/>
            </a:solidFill>
            <a:round/>
          </a:ln>
        </p:spPr>
        <p:style>
          <a:lnRef idx="0"/>
          <a:fillRef idx="0"/>
          <a:effectRef idx="0"/>
          <a:fontRef idx="minor"/>
        </p:style>
      </p:sp>
      <p:sp>
        <p:nvSpPr>
          <p:cNvPr id="150" name="Line 4"/>
          <p:cNvSpPr/>
          <p:nvPr/>
        </p:nvSpPr>
        <p:spPr>
          <a:xfrm>
            <a:off x="1943280" y="4247280"/>
            <a:ext cx="864000" cy="360"/>
          </a:xfrm>
          <a:prstGeom prst="line">
            <a:avLst/>
          </a:prstGeom>
          <a:ln w="29160">
            <a:solidFill>
              <a:srgbClr val="000000"/>
            </a:solidFill>
            <a:round/>
            <a:tailEnd len="med" type="triangle" w="med"/>
          </a:ln>
        </p:spPr>
        <p:style>
          <a:lnRef idx="0"/>
          <a:fillRef idx="0"/>
          <a:effectRef idx="0"/>
          <a:fontRef idx="minor"/>
        </p:style>
      </p:sp>
      <p:sp>
        <p:nvSpPr>
          <p:cNvPr id="151" name="Line 5"/>
          <p:cNvSpPr/>
          <p:nvPr/>
        </p:nvSpPr>
        <p:spPr>
          <a:xfrm flipH="1">
            <a:off x="6983280" y="4247280"/>
            <a:ext cx="1224000" cy="360"/>
          </a:xfrm>
          <a:prstGeom prst="line">
            <a:avLst/>
          </a:prstGeom>
          <a:ln w="29160">
            <a:solidFill>
              <a:srgbClr val="000000"/>
            </a:solidFill>
            <a:round/>
            <a:tailEnd len="med" type="triangle" w="med"/>
          </a:ln>
        </p:spPr>
        <p:style>
          <a:lnRef idx="0"/>
          <a:fillRef idx="0"/>
          <a:effectRef idx="0"/>
          <a:fontRef idx="minor"/>
        </p:style>
      </p:sp>
      <p:sp>
        <p:nvSpPr>
          <p:cNvPr id="152" name="CustomShape 6"/>
          <p:cNvSpPr/>
          <p:nvPr/>
        </p:nvSpPr>
        <p:spPr>
          <a:xfrm>
            <a:off x="4895280" y="4031280"/>
            <a:ext cx="935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TAD</a:t>
            </a:r>
            <a:endParaRPr b="0" lang="fr-FR" sz="1800" spc="-1" strike="noStrike">
              <a:solidFill>
                <a:srgbClr val="000000"/>
              </a:solidFill>
              <a:uFill>
                <a:solidFill>
                  <a:srgbClr val="ffffff"/>
                </a:solidFill>
              </a:uFill>
              <a:latin typeface="Arial"/>
            </a:endParaRPr>
          </a:p>
        </p:txBody>
      </p:sp>
      <p:sp>
        <p:nvSpPr>
          <p:cNvPr id="153" name="CustomShape 7"/>
          <p:cNvSpPr/>
          <p:nvPr/>
        </p:nvSpPr>
        <p:spPr>
          <a:xfrm>
            <a:off x="1799280" y="3789000"/>
            <a:ext cx="1367640" cy="60192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boundary</a:t>
            </a:r>
            <a:endParaRPr b="0" lang="fr-FR" sz="1800" spc="-1" strike="noStrike">
              <a:solidFill>
                <a:srgbClr val="000000"/>
              </a:solidFill>
              <a:uFill>
                <a:solidFill>
                  <a:srgbClr val="ffffff"/>
                </a:solidFill>
              </a:uFill>
              <a:latin typeface="Arial"/>
            </a:endParaRPr>
          </a:p>
        </p:txBody>
      </p:sp>
      <p:sp>
        <p:nvSpPr>
          <p:cNvPr id="154" name="CustomShape 8"/>
          <p:cNvSpPr/>
          <p:nvPr/>
        </p:nvSpPr>
        <p:spPr>
          <a:xfrm>
            <a:off x="7127280" y="3743280"/>
            <a:ext cx="1223640" cy="60192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boundary</a:t>
            </a:r>
            <a:endParaRPr b="0" lang="fr-FR" sz="1800" spc="-1" strike="noStrike">
              <a:solidFill>
                <a:srgbClr val="000000"/>
              </a:solidFill>
              <a:uFill>
                <a:solidFill>
                  <a:srgbClr val="ffffff"/>
                </a:solidFill>
              </a:uFill>
              <a:latin typeface="Arial"/>
            </a:endParaRPr>
          </a:p>
        </p:txBody>
      </p:sp>
      <p:sp>
        <p:nvSpPr>
          <p:cNvPr id="155" name="CustomShape 9"/>
          <p:cNvSpPr/>
          <p:nvPr/>
        </p:nvSpPr>
        <p:spPr>
          <a:xfrm>
            <a:off x="1966320" y="4412520"/>
            <a:ext cx="840600" cy="2354400"/>
          </a:xfrm>
          <a:prstGeom prst="rect">
            <a:avLst/>
          </a:prstGeom>
          <a:solidFill>
            <a:srgbClr val="0084d1">
              <a:alpha val="50000"/>
            </a:srgbClr>
          </a:solidFill>
          <a:ln>
            <a:solidFill>
              <a:srgbClr val="3465a4"/>
            </a:solidFill>
          </a:ln>
        </p:spPr>
        <p:style>
          <a:lnRef idx="0"/>
          <a:fillRef idx="0"/>
          <a:effectRef idx="0"/>
          <a:fontRef idx="minor"/>
        </p:style>
      </p:sp>
      <p:sp>
        <p:nvSpPr>
          <p:cNvPr id="156" name="CustomShape 10"/>
          <p:cNvSpPr/>
          <p:nvPr/>
        </p:nvSpPr>
        <p:spPr>
          <a:xfrm>
            <a:off x="6983280" y="4411800"/>
            <a:ext cx="1217520" cy="2355120"/>
          </a:xfrm>
          <a:prstGeom prst="rect">
            <a:avLst/>
          </a:prstGeom>
          <a:solidFill>
            <a:srgbClr val="00cc33">
              <a:alpha val="50000"/>
            </a:srgbClr>
          </a:solidFill>
          <a:ln>
            <a:solidFill>
              <a:srgbClr val="3465a4"/>
            </a:solidFill>
          </a:ln>
        </p:spPr>
        <p:style>
          <a:lnRef idx="0"/>
          <a:fillRef idx="0"/>
          <a:effectRef idx="0"/>
          <a:fontRef idx="minor"/>
        </p:style>
      </p:sp>
      <p:sp>
        <p:nvSpPr>
          <p:cNvPr id="157" name="CustomShape 11"/>
          <p:cNvSpPr/>
          <p:nvPr/>
        </p:nvSpPr>
        <p:spPr>
          <a:xfrm>
            <a:off x="2663280" y="5939280"/>
            <a:ext cx="287640" cy="287640"/>
          </a:xfrm>
          <a:prstGeom prst="ellipse">
            <a:avLst/>
          </a:prstGeom>
          <a:solidFill>
            <a:srgbClr val="0084d1">
              <a:alpha val="50000"/>
            </a:srgbClr>
          </a:solidFill>
          <a:ln w="29160">
            <a:solidFill>
              <a:srgbClr val="ff0000"/>
            </a:solidFill>
            <a:round/>
          </a:ln>
        </p:spPr>
        <p:style>
          <a:lnRef idx="0"/>
          <a:fillRef idx="0"/>
          <a:effectRef idx="0"/>
          <a:fontRef idx="minor"/>
        </p:style>
      </p:sp>
      <p:sp>
        <p:nvSpPr>
          <p:cNvPr id="158" name="CustomShape 12"/>
          <p:cNvSpPr/>
          <p:nvPr/>
        </p:nvSpPr>
        <p:spPr>
          <a:xfrm>
            <a:off x="6839640" y="4871160"/>
            <a:ext cx="287640" cy="287640"/>
          </a:xfrm>
          <a:prstGeom prst="ellipse">
            <a:avLst/>
          </a:prstGeom>
          <a:solidFill>
            <a:srgbClr val="0084d1">
              <a:alpha val="50000"/>
            </a:srgbClr>
          </a:solidFill>
          <a:ln w="29160">
            <a:solidFill>
              <a:srgbClr val="ff0000"/>
            </a:solidFill>
            <a:round/>
          </a:ln>
        </p:spPr>
        <p:style>
          <a:lnRef idx="0"/>
          <a:fillRef idx="0"/>
          <a:effectRef idx="0"/>
          <a:fontRef idx="minor"/>
        </p:style>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LncRNAs</a:t>
            </a:r>
            <a:endParaRPr b="0" lang="fr-FR" sz="1800" spc="-1" strike="noStrike">
              <a:solidFill>
                <a:srgbClr val="000000"/>
              </a:solidFill>
              <a:uFill>
                <a:solidFill>
                  <a:srgbClr val="ffffff"/>
                </a:solidFill>
              </a:uFill>
              <a:latin typeface="Arial"/>
            </a:endParaRPr>
          </a:p>
        </p:txBody>
      </p:sp>
      <p:sp>
        <p:nvSpPr>
          <p:cNvPr id="79"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Long noncoding RNAs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Largest class of noncoding transcript in the human genome</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Defined based on length : &gt;200bp</a:t>
            </a:r>
            <a:endParaRPr b="0" lang="fr-FR" sz="1800" spc="-1" strike="noStrike">
              <a:solidFill>
                <a:srgbClr val="000000"/>
              </a:solidFill>
              <a:uFill>
                <a:solidFill>
                  <a:srgbClr val="ffffff"/>
                </a:solidFill>
              </a:uFill>
              <a:latin typeface="Arial"/>
            </a:endParaRPr>
          </a:p>
        </p:txBody>
      </p:sp>
      <p:pic>
        <p:nvPicPr>
          <p:cNvPr id="80" name="" descr=""/>
          <p:cNvPicPr/>
          <p:nvPr/>
        </p:nvPicPr>
        <p:blipFill>
          <a:blip r:embed="rId1"/>
          <a:srcRect l="0" t="3080" r="65710" b="0"/>
          <a:stretch/>
        </p:blipFill>
        <p:spPr>
          <a:xfrm>
            <a:off x="1583280" y="3949560"/>
            <a:ext cx="3455640" cy="3357360"/>
          </a:xfrm>
          <a:prstGeom prst="rect">
            <a:avLst/>
          </a:prstGeom>
          <a:ln>
            <a:noFill/>
          </a:ln>
        </p:spPr>
      </p:pic>
      <p:pic>
        <p:nvPicPr>
          <p:cNvPr id="81" name="" descr=""/>
          <p:cNvPicPr/>
          <p:nvPr/>
        </p:nvPicPr>
        <p:blipFill>
          <a:blip r:embed="rId2"/>
          <a:srcRect l="61420" t="3080" r="1434" b="0"/>
          <a:stretch/>
        </p:blipFill>
        <p:spPr>
          <a:xfrm>
            <a:off x="4895640" y="3949560"/>
            <a:ext cx="3743280" cy="3357360"/>
          </a:xfrm>
          <a:prstGeom prst="rect">
            <a:avLst/>
          </a:prstGeom>
          <a:ln>
            <a:noFill/>
          </a:ln>
        </p:spPr>
      </p:pic>
      <p:sp>
        <p:nvSpPr>
          <p:cNvPr id="82" name="CustomShape 3"/>
          <p:cNvSpPr/>
          <p:nvPr/>
        </p:nvSpPr>
        <p:spPr>
          <a:xfrm>
            <a:off x="80280" y="7307280"/>
            <a:ext cx="10142640" cy="602280"/>
          </a:xfrm>
          <a:prstGeom prst="rect">
            <a:avLst/>
          </a:prstGeom>
          <a:noFill/>
          <a:ln>
            <a:noFill/>
          </a:ln>
        </p:spPr>
        <p:style>
          <a:lnRef idx="0"/>
          <a:fillRef idx="0"/>
          <a:effectRef idx="0"/>
          <a:fontRef idx="minor"/>
        </p:style>
        <p:txBody>
          <a:bodyPr lIns="90000" rIns="90000" tIns="45000" bIns="45000"/>
          <a:p>
            <a:r>
              <a:rPr b="0" lang="fr-FR" sz="1200" spc="-1" strike="noStrike">
                <a:solidFill>
                  <a:srgbClr val="000000"/>
                </a:solidFill>
                <a:uFill>
                  <a:solidFill>
                    <a:srgbClr val="ffffff"/>
                  </a:solidFill>
                </a:uFill>
                <a:latin typeface="Arial"/>
              </a:rPr>
              <a:t>Atianand MK, Fitzgerald KA. Long non-coding RNAs and control of gene expression in the immune system. Trends Mol Med. 2014;20(11):623-31.</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3200" spc="-1" strike="noStrike">
                <a:solidFill>
                  <a:srgbClr val="000000"/>
                </a:solidFill>
                <a:uFill>
                  <a:solidFill>
                    <a:srgbClr val="ffffff"/>
                  </a:solidFill>
                </a:uFill>
                <a:latin typeface="Arial"/>
              </a:rPr>
              <a:t>ElincRNAs are not enriched at TAD boundaries</a:t>
            </a:r>
            <a:endParaRPr b="0" lang="fr-FR" sz="1800" spc="-1" strike="noStrike">
              <a:solidFill>
                <a:srgbClr val="000000"/>
              </a:solidFill>
              <a:uFill>
                <a:solidFill>
                  <a:srgbClr val="ffffff"/>
                </a:solidFill>
              </a:uFill>
              <a:latin typeface="Arial"/>
            </a:endParaRPr>
          </a:p>
        </p:txBody>
      </p:sp>
      <p:sp>
        <p:nvSpPr>
          <p:cNvPr id="160"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Using custom-defined boundaries,  elincRNAs are not enrichmed at TAD boundaries compared to other lincRNAs.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Both are located slightly more</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than random at boundaries.</a:t>
            </a:r>
            <a:endParaRPr b="0" lang="fr-FR" sz="1800" spc="-1" strike="noStrike">
              <a:solidFill>
                <a:srgbClr val="000000"/>
              </a:solidFill>
              <a:uFill>
                <a:solidFill>
                  <a:srgbClr val="ffffff"/>
                </a:solidFill>
              </a:uFill>
              <a:latin typeface="Arial"/>
            </a:endParaRPr>
          </a:p>
        </p:txBody>
      </p:sp>
      <p:pic>
        <p:nvPicPr>
          <p:cNvPr id="161" name="" descr=""/>
          <p:cNvPicPr/>
          <p:nvPr/>
        </p:nvPicPr>
        <p:blipFill>
          <a:blip r:embed="rId1"/>
          <a:stretch/>
        </p:blipFill>
        <p:spPr>
          <a:xfrm>
            <a:off x="6263280" y="2658600"/>
            <a:ext cx="3561480" cy="482832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3200" spc="-1" strike="noStrike">
                <a:solidFill>
                  <a:srgbClr val="000000"/>
                </a:solidFill>
                <a:uFill>
                  <a:solidFill>
                    <a:srgbClr val="ffffff"/>
                  </a:solidFill>
                </a:uFill>
                <a:latin typeface="Arial"/>
              </a:rPr>
              <a:t>ElincRNAs are not enriched at TAD boundaries</a:t>
            </a:r>
            <a:endParaRPr b="0" lang="fr-FR" sz="1800" spc="-1" strike="noStrike">
              <a:solidFill>
                <a:srgbClr val="000000"/>
              </a:solidFill>
              <a:uFill>
                <a:solidFill>
                  <a:srgbClr val="ffffff"/>
                </a:solidFill>
              </a:uFill>
              <a:latin typeface="Arial"/>
            </a:endParaRPr>
          </a:p>
        </p:txBody>
      </p:sp>
      <p:sp>
        <p:nvSpPr>
          <p:cNvPr id="163"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Double check with a more simple approach</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Dividing TADs into 10 equally-sized bins.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No significant enrichment, but there is a trend.</a:t>
            </a:r>
            <a:endParaRPr b="0" lang="fr-FR" sz="1800" spc="-1" strike="noStrike">
              <a:solidFill>
                <a:srgbClr val="000000"/>
              </a:solidFill>
              <a:uFill>
                <a:solidFill>
                  <a:srgbClr val="ffffff"/>
                </a:solidFill>
              </a:uFill>
              <a:latin typeface="Arial"/>
            </a:endParaRPr>
          </a:p>
        </p:txBody>
      </p:sp>
      <p:pic>
        <p:nvPicPr>
          <p:cNvPr id="164" name="" descr=""/>
          <p:cNvPicPr/>
          <p:nvPr/>
        </p:nvPicPr>
        <p:blipFill>
          <a:blip r:embed="rId1"/>
          <a:srcRect l="0" t="0" r="1228" b="0"/>
          <a:stretch/>
        </p:blipFill>
        <p:spPr>
          <a:xfrm>
            <a:off x="4991760" y="3527280"/>
            <a:ext cx="5087880" cy="391356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3200" spc="-1" strike="noStrike">
                <a:solidFill>
                  <a:srgbClr val="000000"/>
                </a:solidFill>
                <a:uFill>
                  <a:solidFill>
                    <a:srgbClr val="ffffff"/>
                  </a:solidFill>
                </a:uFill>
                <a:latin typeface="Arial"/>
              </a:rPr>
              <a:t>ElincRNAs are not enriched at TAD boundaries</a:t>
            </a:r>
            <a:endParaRPr b="0" lang="fr-FR" sz="1800" spc="-1" strike="noStrike">
              <a:solidFill>
                <a:srgbClr val="000000"/>
              </a:solidFill>
              <a:uFill>
                <a:solidFill>
                  <a:srgbClr val="ffffff"/>
                </a:solidFill>
              </a:uFill>
              <a:latin typeface="Arial"/>
            </a:endParaRPr>
          </a:p>
        </p:txBody>
      </p:sp>
      <p:sp>
        <p:nvSpPr>
          <p:cNvPr id="166"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Double check with a more simple approach</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Dividing TADs into 10 equally-sized bins.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No significant enrichment, but there is a trend.</a:t>
            </a:r>
            <a:endParaRPr b="0" lang="fr-FR" sz="1800" spc="-1" strike="noStrike">
              <a:solidFill>
                <a:srgbClr val="000000"/>
              </a:solidFill>
              <a:uFill>
                <a:solidFill>
                  <a:srgbClr val="ffffff"/>
                </a:solidFill>
              </a:uFill>
              <a:latin typeface="Arial"/>
            </a:endParaRPr>
          </a:p>
        </p:txBody>
      </p:sp>
      <p:pic>
        <p:nvPicPr>
          <p:cNvPr id="167" name="" descr=""/>
          <p:cNvPicPr/>
          <p:nvPr/>
        </p:nvPicPr>
        <p:blipFill>
          <a:blip r:embed="rId1"/>
          <a:srcRect l="0" t="0" r="1228" b="0"/>
          <a:stretch/>
        </p:blipFill>
        <p:spPr>
          <a:xfrm>
            <a:off x="4991760" y="3527280"/>
            <a:ext cx="5087880" cy="3913560"/>
          </a:xfrm>
          <a:prstGeom prst="rect">
            <a:avLst/>
          </a:prstGeom>
          <a:ln>
            <a:noFill/>
          </a:ln>
        </p:spPr>
      </p:pic>
      <p:sp>
        <p:nvSpPr>
          <p:cNvPr id="168" name="CustomShape 3"/>
          <p:cNvSpPr/>
          <p:nvPr/>
        </p:nvSpPr>
        <p:spPr>
          <a:xfrm>
            <a:off x="5975280" y="6011280"/>
            <a:ext cx="431640" cy="1007640"/>
          </a:xfrm>
          <a:prstGeom prst="ellipse">
            <a:avLst/>
          </a:prstGeom>
          <a:noFill/>
          <a:ln w="29160">
            <a:solidFill>
              <a:srgbClr val="ff0000"/>
            </a:solidFill>
            <a:round/>
          </a:ln>
        </p:spPr>
        <p:style>
          <a:lnRef idx="0"/>
          <a:fillRef idx="0"/>
          <a:effectRef idx="0"/>
          <a:fontRef idx="minor"/>
        </p:style>
      </p:sp>
      <p:sp>
        <p:nvSpPr>
          <p:cNvPr id="169" name="Line 4"/>
          <p:cNvSpPr/>
          <p:nvPr/>
        </p:nvSpPr>
        <p:spPr>
          <a:xfrm flipH="1" flipV="1">
            <a:off x="3959280" y="5543280"/>
            <a:ext cx="2016000" cy="936000"/>
          </a:xfrm>
          <a:prstGeom prst="line">
            <a:avLst/>
          </a:prstGeom>
          <a:ln w="29160">
            <a:solidFill>
              <a:srgbClr val="ff0000"/>
            </a:solidFill>
            <a:round/>
            <a:tailEnd len="med" type="triangle" w="med"/>
          </a:ln>
        </p:spPr>
        <p:style>
          <a:lnRef idx="0"/>
          <a:fillRef idx="0"/>
          <a:effectRef idx="0"/>
          <a:fontRef idx="minor"/>
        </p:style>
      </p:sp>
      <p:sp>
        <p:nvSpPr>
          <p:cNvPr id="170" name="CustomShape 5"/>
          <p:cNvSpPr/>
          <p:nvPr/>
        </p:nvSpPr>
        <p:spPr>
          <a:xfrm>
            <a:off x="1223280" y="5039280"/>
            <a:ext cx="5471640" cy="567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Strong depletion at the center</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0.37 fold, q=0.055</a:t>
            </a:r>
            <a:endParaRPr b="0" lang="fr-FR"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ElincRNAs are enriched at loop anchors</a:t>
            </a:r>
            <a:endParaRPr b="0" lang="fr-FR" sz="1800" spc="-1" strike="noStrike">
              <a:solidFill>
                <a:srgbClr val="000000"/>
              </a:solidFill>
              <a:uFill>
                <a:solidFill>
                  <a:srgbClr val="ffffff"/>
                </a:solidFill>
              </a:uFill>
              <a:latin typeface="Arial"/>
            </a:endParaRPr>
          </a:p>
        </p:txBody>
      </p:sp>
      <p:pic>
        <p:nvPicPr>
          <p:cNvPr id="172" name="" descr=""/>
          <p:cNvPicPr/>
          <p:nvPr/>
        </p:nvPicPr>
        <p:blipFill>
          <a:blip r:embed="rId1"/>
          <a:stretch/>
        </p:blipFill>
        <p:spPr>
          <a:xfrm>
            <a:off x="6742800" y="2951280"/>
            <a:ext cx="2832120" cy="4383720"/>
          </a:xfrm>
          <a:prstGeom prst="rect">
            <a:avLst/>
          </a:prstGeom>
          <a:ln>
            <a:noFill/>
          </a:ln>
        </p:spPr>
      </p:pic>
      <p:sp>
        <p:nvSpPr>
          <p:cNvPr id="173"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Promoter regions of elincRNAs are strongly enriched at loop anchors compared to other lincRNAs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ff0000"/>
                </a:solidFill>
                <a:uFill>
                  <a:solidFill>
                    <a:srgbClr val="ffffff"/>
                  </a:solidFill>
                </a:uFill>
                <a:latin typeface="Arial"/>
              </a:rPr>
              <a:t>Supporting association between</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ff0000"/>
                </a:solidFill>
                <a:uFill>
                  <a:solidFill>
                    <a:srgbClr val="ffffff"/>
                  </a:solidFill>
                </a:uFill>
                <a:latin typeface="Arial"/>
              </a:rPr>
              <a:t>elincRNAs and loop formation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ff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Measuring intraTAD contacts</a:t>
            </a:r>
            <a:endParaRPr b="0" lang="fr-FR" sz="1800" spc="-1" strike="noStrike">
              <a:solidFill>
                <a:srgbClr val="000000"/>
              </a:solidFill>
              <a:uFill>
                <a:solidFill>
                  <a:srgbClr val="ffffff"/>
                </a:solidFill>
              </a:uFill>
              <a:latin typeface="Arial"/>
            </a:endParaRPr>
          </a:p>
        </p:txBody>
      </p:sp>
      <p:sp>
        <p:nvSpPr>
          <p:cNvPr id="175"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Measuring all contacts happening inside very TAD.</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Normalizing by TAD length</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(mean contact per 5kb).</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Each gene is assigned the value</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of the TAD it belongs to.</a:t>
            </a:r>
            <a:endParaRPr b="0" lang="fr-FR" sz="1800" spc="-1" strike="noStrike">
              <a:solidFill>
                <a:srgbClr val="000000"/>
              </a:solidFill>
              <a:uFill>
                <a:solidFill>
                  <a:srgbClr val="ffffff"/>
                </a:solidFill>
              </a:uFill>
              <a:latin typeface="Arial"/>
            </a:endParaRPr>
          </a:p>
        </p:txBody>
      </p:sp>
      <p:pic>
        <p:nvPicPr>
          <p:cNvPr id="176" name="" descr=""/>
          <p:cNvPicPr/>
          <p:nvPr/>
        </p:nvPicPr>
        <p:blipFill>
          <a:blip r:embed="rId1"/>
          <a:srcRect l="-105" t="0" r="55962" b="0"/>
          <a:stretch/>
        </p:blipFill>
        <p:spPr>
          <a:xfrm>
            <a:off x="6731640" y="2699280"/>
            <a:ext cx="3167280" cy="4673520"/>
          </a:xfrm>
          <a:prstGeom prst="rect">
            <a:avLst/>
          </a:prstGeom>
          <a:ln>
            <a:noFill/>
          </a:ln>
        </p:spPr>
      </p:pic>
      <p:sp>
        <p:nvSpPr>
          <p:cNvPr id="177" name="CustomShape 3"/>
          <p:cNvSpPr/>
          <p:nvPr/>
        </p:nvSpPr>
        <p:spPr>
          <a:xfrm>
            <a:off x="6587280" y="2447280"/>
            <a:ext cx="863640" cy="719640"/>
          </a:xfrm>
          <a:prstGeom prst="rect">
            <a:avLst/>
          </a:prstGeom>
          <a:solidFill>
            <a:srgbClr val="ffffff"/>
          </a:solidFill>
          <a:ln>
            <a:noFill/>
          </a:ln>
        </p:spPr>
        <p:style>
          <a:lnRef idx="0"/>
          <a:fillRef idx="0"/>
          <a:effectRef idx="0"/>
          <a:fontRef idx="minor"/>
        </p:style>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3600" spc="-1" strike="noStrike">
                <a:solidFill>
                  <a:srgbClr val="000000"/>
                </a:solidFill>
                <a:uFill>
                  <a:solidFill>
                    <a:srgbClr val="ffffff"/>
                  </a:solidFill>
                </a:uFill>
                <a:latin typeface="Arial"/>
              </a:rPr>
              <a:t>ElincRNAs belong to higher contact TADs</a:t>
            </a:r>
            <a:endParaRPr b="0" lang="fr-FR" sz="1800" spc="-1" strike="noStrike">
              <a:solidFill>
                <a:srgbClr val="000000"/>
              </a:solidFill>
              <a:uFill>
                <a:solidFill>
                  <a:srgbClr val="ffffff"/>
                </a:solidFill>
              </a:uFill>
              <a:latin typeface="Arial"/>
            </a:endParaRPr>
          </a:p>
        </p:txBody>
      </p:sp>
      <p:pic>
        <p:nvPicPr>
          <p:cNvPr id="179" name="" descr=""/>
          <p:cNvPicPr/>
          <p:nvPr/>
        </p:nvPicPr>
        <p:blipFill>
          <a:blip r:embed="rId1"/>
          <a:stretch/>
        </p:blipFill>
        <p:spPr>
          <a:xfrm>
            <a:off x="4603680" y="3455280"/>
            <a:ext cx="5485680" cy="4167720"/>
          </a:xfrm>
          <a:prstGeom prst="rect">
            <a:avLst/>
          </a:prstGeom>
          <a:ln>
            <a:noFill/>
          </a:ln>
        </p:spPr>
      </p:pic>
      <p:sp>
        <p:nvSpPr>
          <p:cNvPr id="180"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ElincRNAs are associated with higher DNA-DNA contacts TADs than other lincRNAs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Transcription of elincRNAs promoting TAD compaction ?</a:t>
            </a:r>
            <a:endParaRPr b="0" lang="fr-FR" sz="18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ElincRNAs enriched in insulator proteins</a:t>
            </a:r>
            <a:endParaRPr b="0" lang="fr-FR" sz="1800" spc="-1" strike="noStrike">
              <a:solidFill>
                <a:srgbClr val="000000"/>
              </a:solidFill>
              <a:uFill>
                <a:solidFill>
                  <a:srgbClr val="ffffff"/>
                </a:solidFill>
              </a:uFill>
              <a:latin typeface="Arial"/>
            </a:endParaRPr>
          </a:p>
        </p:txBody>
      </p:sp>
      <p:sp>
        <p:nvSpPr>
          <p:cNvPr id="182"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2800" spc="-1" strike="noStrike">
                <a:solidFill>
                  <a:srgbClr val="000000"/>
                </a:solidFill>
                <a:uFill>
                  <a:solidFill>
                    <a:srgbClr val="ffffff"/>
                  </a:solidFill>
                </a:uFill>
                <a:latin typeface="Arial"/>
              </a:rPr>
              <a:t>CTCF and cohesin (RAD21 and SMC3) are enriched in elincRNAs promoter regions compared to other lincRNAs.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2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p:txBody>
      </p:sp>
      <p:pic>
        <p:nvPicPr>
          <p:cNvPr id="183" name="" descr=""/>
          <p:cNvPicPr/>
          <p:nvPr/>
        </p:nvPicPr>
        <p:blipFill>
          <a:blip r:embed="rId1"/>
          <a:srcRect l="0" t="0" r="0" b="3137"/>
          <a:stretch/>
        </p:blipFill>
        <p:spPr>
          <a:xfrm>
            <a:off x="1960200" y="3093840"/>
            <a:ext cx="6066720" cy="446436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CTCF and cohesin peaks overlap</a:t>
            </a:r>
            <a:endParaRPr b="0" lang="fr-FR" sz="1800" spc="-1" strike="noStrike">
              <a:solidFill>
                <a:srgbClr val="000000"/>
              </a:solidFill>
              <a:uFill>
                <a:solidFill>
                  <a:srgbClr val="ffffff"/>
                </a:solidFill>
              </a:uFill>
              <a:latin typeface="Arial"/>
            </a:endParaRPr>
          </a:p>
        </p:txBody>
      </p:sp>
      <p:sp>
        <p:nvSpPr>
          <p:cNvPr id="185"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CTCF and cohesin peak regions largely overlap</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Is the enrichment still present at CTCF-only peaks ?</a:t>
            </a:r>
            <a:endParaRPr b="0" lang="fr-FR" sz="1800" spc="-1" strike="noStrike">
              <a:solidFill>
                <a:srgbClr val="000000"/>
              </a:solidFill>
              <a:uFill>
                <a:solidFill>
                  <a:srgbClr val="ffffff"/>
                </a:solidFill>
              </a:uFill>
              <a:latin typeface="Arial"/>
            </a:endParaRPr>
          </a:p>
        </p:txBody>
      </p:sp>
      <p:pic>
        <p:nvPicPr>
          <p:cNvPr id="186" name="" descr=""/>
          <p:cNvPicPr/>
          <p:nvPr/>
        </p:nvPicPr>
        <p:blipFill>
          <a:blip r:embed="rId1"/>
          <a:stretch/>
        </p:blipFill>
        <p:spPr>
          <a:xfrm>
            <a:off x="4120920" y="3094920"/>
            <a:ext cx="5958720" cy="4463640"/>
          </a:xfrm>
          <a:prstGeom prst="rect">
            <a:avLst/>
          </a:prstGeom>
          <a:ln>
            <a:noFill/>
          </a:ln>
        </p:spPr>
      </p:pic>
      <p:pic>
        <p:nvPicPr>
          <p:cNvPr id="187" name="" descr=""/>
          <p:cNvPicPr/>
          <p:nvPr/>
        </p:nvPicPr>
        <p:blipFill>
          <a:blip r:embed="rId2"/>
          <a:stretch/>
        </p:blipFill>
        <p:spPr>
          <a:xfrm>
            <a:off x="4121280" y="3094920"/>
            <a:ext cx="5958720" cy="446364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CTCF and cohesin peaks overlap</a:t>
            </a:r>
            <a:endParaRPr b="0" lang="fr-FR" sz="1800" spc="-1" strike="noStrike">
              <a:solidFill>
                <a:srgbClr val="000000"/>
              </a:solidFill>
              <a:uFill>
                <a:solidFill>
                  <a:srgbClr val="ffffff"/>
                </a:solidFill>
              </a:uFill>
              <a:latin typeface="Arial"/>
            </a:endParaRPr>
          </a:p>
        </p:txBody>
      </p:sp>
      <p:sp>
        <p:nvSpPr>
          <p:cNvPr id="189"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CTCF and cohesin peak regions largely overlap</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Is the enrichment still present at CTCF-only peaks ?</a:t>
            </a:r>
            <a:endParaRPr b="0" lang="fr-FR" sz="1800" spc="-1" strike="noStrike">
              <a:solidFill>
                <a:srgbClr val="000000"/>
              </a:solidFill>
              <a:uFill>
                <a:solidFill>
                  <a:srgbClr val="ffffff"/>
                </a:solidFill>
              </a:uFill>
              <a:latin typeface="Arial"/>
            </a:endParaRPr>
          </a:p>
        </p:txBody>
      </p:sp>
      <p:pic>
        <p:nvPicPr>
          <p:cNvPr id="190" name="" descr=""/>
          <p:cNvPicPr/>
          <p:nvPr/>
        </p:nvPicPr>
        <p:blipFill>
          <a:blip r:embed="rId1"/>
          <a:stretch/>
        </p:blipFill>
        <p:spPr>
          <a:xfrm>
            <a:off x="4120920" y="3094920"/>
            <a:ext cx="5958720" cy="4463640"/>
          </a:xfrm>
          <a:prstGeom prst="rect">
            <a:avLst/>
          </a:prstGeom>
          <a:ln>
            <a:noFill/>
          </a:ln>
        </p:spPr>
      </p:pic>
      <p:sp>
        <p:nvSpPr>
          <p:cNvPr id="191" name="CustomShape 3"/>
          <p:cNvSpPr/>
          <p:nvPr/>
        </p:nvSpPr>
        <p:spPr>
          <a:xfrm>
            <a:off x="6083280" y="3342960"/>
            <a:ext cx="2952000" cy="2712240"/>
          </a:xfrm>
          <a:custGeom>
            <a:avLst/>
            <a:gdLst/>
            <a:ahLst/>
            <a:rect l="l" t="t" r="r" b="b"/>
            <a:pathLst>
              <a:path w="8201" h="7535">
                <a:moveTo>
                  <a:pt x="5500" y="3514"/>
                </a:moveTo>
                <a:cubicBezTo>
                  <a:pt x="7127" y="4189"/>
                  <a:pt x="8189" y="5465"/>
                  <a:pt x="8200" y="6982"/>
                </a:cubicBezTo>
                <a:cubicBezTo>
                  <a:pt x="7392" y="7335"/>
                  <a:pt x="6437" y="7534"/>
                  <a:pt x="5400" y="7534"/>
                </a:cubicBezTo>
                <a:cubicBezTo>
                  <a:pt x="2338" y="7534"/>
                  <a:pt x="0" y="5797"/>
                  <a:pt x="0" y="3523"/>
                </a:cubicBezTo>
                <a:cubicBezTo>
                  <a:pt x="0" y="1972"/>
                  <a:pt x="1088" y="670"/>
                  <a:pt x="2751" y="0"/>
                </a:cubicBezTo>
                <a:cubicBezTo>
                  <a:pt x="4411" y="669"/>
                  <a:pt x="5496" y="1967"/>
                  <a:pt x="5500" y="3514"/>
                </a:cubicBezTo>
              </a:path>
            </a:pathLst>
          </a:custGeom>
          <a:solidFill>
            <a:srgbClr val="ffffff"/>
          </a:solidFill>
          <a:ln>
            <a:noFill/>
          </a:ln>
        </p:spPr>
        <p:style>
          <a:lnRef idx="0"/>
          <a:fillRef idx="0"/>
          <a:effectRef idx="0"/>
          <a:fontRef idx="minor"/>
        </p:style>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ElincRNAs strongly enriched in cohesin-only peaks</a:t>
            </a:r>
            <a:endParaRPr b="0" lang="fr-FR" sz="1800" spc="-1" strike="noStrike">
              <a:solidFill>
                <a:srgbClr val="000000"/>
              </a:solidFill>
              <a:uFill>
                <a:solidFill>
                  <a:srgbClr val="ffffff"/>
                </a:solidFill>
              </a:uFill>
              <a:latin typeface="Arial"/>
            </a:endParaRPr>
          </a:p>
        </p:txBody>
      </p:sp>
      <p:pic>
        <p:nvPicPr>
          <p:cNvPr id="193" name="" descr=""/>
          <p:cNvPicPr/>
          <p:nvPr/>
        </p:nvPicPr>
        <p:blipFill>
          <a:blip r:embed="rId1"/>
          <a:stretch/>
        </p:blipFill>
        <p:spPr>
          <a:xfrm>
            <a:off x="4247280" y="3174840"/>
            <a:ext cx="5770080" cy="4383720"/>
          </a:xfrm>
          <a:prstGeom prst="rect">
            <a:avLst/>
          </a:prstGeom>
          <a:ln>
            <a:noFill/>
          </a:ln>
        </p:spPr>
      </p:pic>
      <p:sp>
        <p:nvSpPr>
          <p:cNvPr id="194"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The promoter regions of elincRNAs show a very strong enrichment for cohesin exclusive peaks compared to other lincRNAs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This is not the case</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for CTCF peaks</a:t>
            </a:r>
            <a:endParaRPr b="0" lang="fr-FR" sz="18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LincRNAs</a:t>
            </a:r>
            <a:endParaRPr b="0" lang="fr-FR" sz="1800" spc="-1" strike="noStrike">
              <a:solidFill>
                <a:srgbClr val="000000"/>
              </a:solidFill>
              <a:uFill>
                <a:solidFill>
                  <a:srgbClr val="ffffff"/>
                </a:solidFill>
              </a:uFill>
              <a:latin typeface="Arial"/>
            </a:endParaRPr>
          </a:p>
        </p:txBody>
      </p:sp>
      <p:sp>
        <p:nvSpPr>
          <p:cNvPr id="84"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Long intergenic noncoding RNAs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Do not overlap protein coding genes</a:t>
            </a:r>
            <a:endParaRPr b="0" lang="fr-FR" sz="1800" spc="-1" strike="noStrike">
              <a:solidFill>
                <a:srgbClr val="000000"/>
              </a:solidFill>
              <a:uFill>
                <a:solidFill>
                  <a:srgbClr val="ffffff"/>
                </a:solidFill>
              </a:uFill>
              <a:latin typeface="Arial"/>
            </a:endParaRPr>
          </a:p>
        </p:txBody>
      </p:sp>
      <p:pic>
        <p:nvPicPr>
          <p:cNvPr id="85" name="" descr=""/>
          <p:cNvPicPr/>
          <p:nvPr/>
        </p:nvPicPr>
        <p:blipFill>
          <a:blip r:embed="rId1"/>
          <a:stretch/>
        </p:blipFill>
        <p:spPr>
          <a:xfrm>
            <a:off x="0" y="3744000"/>
            <a:ext cx="4751640" cy="3026880"/>
          </a:xfrm>
          <a:prstGeom prst="rect">
            <a:avLst/>
          </a:prstGeom>
          <a:ln>
            <a:noFill/>
          </a:ln>
        </p:spPr>
      </p:pic>
      <p:sp>
        <p:nvSpPr>
          <p:cNvPr id="86" name="CustomShape 3"/>
          <p:cNvSpPr/>
          <p:nvPr/>
        </p:nvSpPr>
        <p:spPr>
          <a:xfrm>
            <a:off x="164520" y="4128840"/>
            <a:ext cx="4238280" cy="715320"/>
          </a:xfrm>
          <a:prstGeom prst="rect">
            <a:avLst/>
          </a:prstGeom>
          <a:noFill/>
          <a:ln w="29160">
            <a:solidFill>
              <a:srgbClr val="ff0000"/>
            </a:solidFill>
            <a:round/>
          </a:ln>
        </p:spPr>
        <p:style>
          <a:lnRef idx="0"/>
          <a:fillRef idx="0"/>
          <a:effectRef idx="0"/>
          <a:fontRef idx="minor"/>
        </p:style>
      </p:sp>
      <p:sp>
        <p:nvSpPr>
          <p:cNvPr id="87" name="CustomShape 4"/>
          <p:cNvSpPr/>
          <p:nvPr/>
        </p:nvSpPr>
        <p:spPr>
          <a:xfrm>
            <a:off x="80640" y="6947280"/>
            <a:ext cx="10142640" cy="602280"/>
          </a:xfrm>
          <a:prstGeom prst="rect">
            <a:avLst/>
          </a:prstGeom>
          <a:noFill/>
          <a:ln>
            <a:noFill/>
          </a:ln>
        </p:spPr>
        <p:style>
          <a:lnRef idx="0"/>
          <a:fillRef idx="0"/>
          <a:effectRef idx="0"/>
          <a:fontRef idx="minor"/>
        </p:style>
        <p:txBody>
          <a:bodyPr lIns="90000" rIns="90000" tIns="45000" bIns="45000"/>
          <a:p>
            <a:r>
              <a:rPr b="0" lang="fr-FR" sz="1200" spc="-1" strike="noStrike">
                <a:solidFill>
                  <a:srgbClr val="000000"/>
                </a:solidFill>
                <a:uFill>
                  <a:solidFill>
                    <a:srgbClr val="ffffff"/>
                  </a:solidFill>
                </a:uFill>
                <a:latin typeface="Arial"/>
              </a:rPr>
              <a:t>Atianand MK, Fitzgerald KA. Long non-coding RNAs and control of gene expression in the immune system. Trends Mol Med. 2014;20(11):623-31.</a:t>
            </a:r>
            <a:endParaRPr b="0" lang="fr-FR" sz="1800" spc="-1" strike="noStrike">
              <a:solidFill>
                <a:srgbClr val="000000"/>
              </a:solidFill>
              <a:uFill>
                <a:solidFill>
                  <a:srgbClr val="ffffff"/>
                </a:solidFill>
              </a:uFill>
              <a:latin typeface="Arial"/>
            </a:endParaRPr>
          </a:p>
        </p:txBody>
      </p:sp>
      <p:pic>
        <p:nvPicPr>
          <p:cNvPr id="88" name="" descr=""/>
          <p:cNvPicPr/>
          <p:nvPr/>
        </p:nvPicPr>
        <p:blipFill>
          <a:blip r:embed="rId2"/>
          <a:stretch/>
        </p:blipFill>
        <p:spPr>
          <a:xfrm>
            <a:off x="4870800" y="3735720"/>
            <a:ext cx="5136120" cy="2743200"/>
          </a:xfrm>
          <a:prstGeom prst="rect">
            <a:avLst/>
          </a:prstGeom>
          <a:ln>
            <a:noFill/>
          </a:ln>
        </p:spPr>
      </p:pic>
      <p:sp>
        <p:nvSpPr>
          <p:cNvPr id="89" name="CustomShape 5"/>
          <p:cNvSpPr/>
          <p:nvPr/>
        </p:nvSpPr>
        <p:spPr>
          <a:xfrm>
            <a:off x="8927280" y="5111280"/>
            <a:ext cx="1079640" cy="1367640"/>
          </a:xfrm>
          <a:prstGeom prst="rect">
            <a:avLst/>
          </a:prstGeom>
          <a:noFill/>
          <a:ln w="29160">
            <a:solidFill>
              <a:srgbClr val="ff0000"/>
            </a:solidFill>
            <a:round/>
          </a:ln>
        </p:spPr>
        <p:style>
          <a:lnRef idx="0"/>
          <a:fillRef idx="0"/>
          <a:effectRef idx="0"/>
          <a:fontRef idx="minor"/>
        </p:style>
      </p:sp>
      <p:sp>
        <p:nvSpPr>
          <p:cNvPr id="90" name="CustomShape 6"/>
          <p:cNvSpPr/>
          <p:nvPr/>
        </p:nvSpPr>
        <p:spPr>
          <a:xfrm>
            <a:off x="80640" y="7199280"/>
            <a:ext cx="9926280" cy="287640"/>
          </a:xfrm>
          <a:prstGeom prst="rect">
            <a:avLst/>
          </a:prstGeom>
          <a:noFill/>
          <a:ln>
            <a:noFill/>
          </a:ln>
        </p:spPr>
        <p:style>
          <a:lnRef idx="0"/>
          <a:fillRef idx="0"/>
          <a:effectRef idx="0"/>
          <a:fontRef idx="minor"/>
        </p:style>
        <p:txBody>
          <a:bodyPr lIns="90000" rIns="90000" tIns="45000" bIns="45000"/>
          <a:p>
            <a:r>
              <a:rPr b="0" lang="fr-FR" sz="1200" spc="-1" strike="noStrike">
                <a:solidFill>
                  <a:srgbClr val="000000"/>
                </a:solidFill>
                <a:uFill>
                  <a:solidFill>
                    <a:srgbClr val="ffffff"/>
                  </a:solidFill>
                </a:uFill>
                <a:latin typeface="Arial"/>
              </a:rPr>
              <a:t>Iyer MK, Niknafs YS, Malik R, et al. The landscape of long noncoding RNAs in the human transcriptome. Nat Genet. 2015;47(3):199-208.</a:t>
            </a:r>
            <a:endParaRPr b="0" lang="fr-FR"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CTCF/cohesin roles in TADs</a:t>
            </a:r>
            <a:endParaRPr b="0" lang="fr-FR" sz="1800" spc="-1" strike="noStrike">
              <a:solidFill>
                <a:srgbClr val="000000"/>
              </a:solidFill>
              <a:uFill>
                <a:solidFill>
                  <a:srgbClr val="ffffff"/>
                </a:solidFill>
              </a:uFill>
              <a:latin typeface="Arial"/>
            </a:endParaRPr>
          </a:p>
        </p:txBody>
      </p:sp>
      <p:sp>
        <p:nvSpPr>
          <p:cNvPr id="196"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A new model for CTCF/cohesin loops in TADs was recently proposed</a:t>
            </a:r>
            <a:endParaRPr b="0" lang="fr-FR"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rPr>
              <a:t>CTCF/cohesin loops are important for structural maintenance of TADs</a:t>
            </a:r>
            <a:endParaRPr b="0" lang="fr-FR"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rPr>
              <a:t>Cohesin-only loops are smaller promoter-enhancer loops</a:t>
            </a:r>
            <a:endParaRPr b="0" lang="fr-FR" sz="1800" spc="-1" strike="noStrike">
              <a:solidFill>
                <a:srgbClr val="000000"/>
              </a:solidFill>
              <a:uFill>
                <a:solidFill>
                  <a:srgbClr val="ffffff"/>
                </a:solidFill>
              </a:uFill>
              <a:latin typeface="Arial"/>
            </a:endParaRPr>
          </a:p>
        </p:txBody>
      </p:sp>
      <p:pic>
        <p:nvPicPr>
          <p:cNvPr id="197" name="" descr=""/>
          <p:cNvPicPr/>
          <p:nvPr/>
        </p:nvPicPr>
        <p:blipFill>
          <a:blip r:embed="rId1"/>
          <a:srcRect l="0" t="9978" r="0" b="0"/>
          <a:stretch/>
        </p:blipFill>
        <p:spPr>
          <a:xfrm>
            <a:off x="3770640" y="4167000"/>
            <a:ext cx="6236280" cy="2861280"/>
          </a:xfrm>
          <a:prstGeom prst="rect">
            <a:avLst/>
          </a:prstGeom>
          <a:ln>
            <a:noFill/>
          </a:ln>
        </p:spPr>
      </p:pic>
      <p:sp>
        <p:nvSpPr>
          <p:cNvPr id="198" name="CustomShape 3"/>
          <p:cNvSpPr/>
          <p:nvPr/>
        </p:nvSpPr>
        <p:spPr>
          <a:xfrm>
            <a:off x="360" y="7028640"/>
            <a:ext cx="10080360" cy="602280"/>
          </a:xfrm>
          <a:prstGeom prst="rect">
            <a:avLst/>
          </a:prstGeom>
          <a:noFill/>
          <a:ln>
            <a:noFill/>
          </a:ln>
        </p:spPr>
        <p:style>
          <a:lnRef idx="0"/>
          <a:fillRef idx="0"/>
          <a:effectRef idx="0"/>
          <a:fontRef idx="minor"/>
        </p:style>
        <p:txBody>
          <a:bodyPr lIns="90000" rIns="90000" tIns="45000" bIns="45000"/>
          <a:p>
            <a:r>
              <a:rPr b="0" lang="fr-FR" sz="1600" spc="-1" strike="noStrike">
                <a:solidFill>
                  <a:srgbClr val="000000"/>
                </a:solidFill>
                <a:uFill>
                  <a:solidFill>
                    <a:srgbClr val="ffffff"/>
                  </a:solidFill>
                </a:uFill>
                <a:latin typeface="Arial"/>
              </a:rPr>
              <a:t>Ji X, Dadon DB, Powell BE, et al. 3D Chromosome Regulatory Landscape of Human Pluripotent Cells. Cell Stem Cell. 2016;18(2):262-75.</a:t>
            </a:r>
            <a:endParaRPr b="0" lang="fr-FR" sz="1800" spc="-1" strike="noStrike">
              <a:solidFill>
                <a:srgbClr val="000000"/>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Conclusions</a:t>
            </a:r>
            <a:endParaRPr b="0" lang="fr-FR" sz="1800" spc="-1" strike="noStrike">
              <a:solidFill>
                <a:srgbClr val="000000"/>
              </a:solidFill>
              <a:uFill>
                <a:solidFill>
                  <a:srgbClr val="ffffff"/>
                </a:solidFill>
              </a:uFill>
              <a:latin typeface="Arial"/>
            </a:endParaRPr>
          </a:p>
        </p:txBody>
      </p:sp>
      <p:sp>
        <p:nvSpPr>
          <p:cNvPr id="200" name="CustomShape 2"/>
          <p:cNvSpPr/>
          <p:nvPr/>
        </p:nvSpPr>
        <p:spPr>
          <a:xfrm>
            <a:off x="503280" y="1767960"/>
            <a:ext cx="9071640" cy="514296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ElincRNAs are enriched at loop anchors, but not significantly at TAD boundaries</a:t>
            </a:r>
            <a:endParaRPr b="0" lang="fr-FR" sz="1800" spc="-1" strike="noStrike">
              <a:solidFill>
                <a:srgbClr val="000000"/>
              </a:solidFill>
              <a:uFill>
                <a:solidFill>
                  <a:srgbClr val="ffffff"/>
                </a:solidFill>
              </a:uFill>
              <a:latin typeface="Arial"/>
            </a:endParaRPr>
          </a:p>
          <a:p>
            <a:pPr lvl="1" marL="864000" indent="-323640">
              <a:lnSpc>
                <a:spcPct val="100000"/>
              </a:lnSpc>
              <a:buClr>
                <a:srgbClr val="000000"/>
              </a:buClr>
              <a:buSzPct val="45000"/>
              <a:buFont typeface="Wingdings" charset="2"/>
              <a:buChar char=""/>
            </a:pPr>
            <a:r>
              <a:rPr b="0" lang="fr-FR" sz="2800" spc="-1" strike="noStrike">
                <a:solidFill>
                  <a:srgbClr val="000000"/>
                </a:solidFill>
                <a:uFill>
                  <a:solidFill>
                    <a:srgbClr val="ffffff"/>
                  </a:solidFill>
                </a:uFill>
                <a:latin typeface="Arial"/>
              </a:rPr>
              <a:t>Likely not involved in the maintenance of TAD boundaries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They are enriched in cohesin compared to other lincRNAs</a:t>
            </a:r>
            <a:endParaRPr b="0" lang="fr-FR" sz="1800" spc="-1" strike="noStrike">
              <a:solidFill>
                <a:srgbClr val="000000"/>
              </a:solidFill>
              <a:uFill>
                <a:solidFill>
                  <a:srgbClr val="ffffff"/>
                </a:solidFill>
              </a:uFill>
              <a:latin typeface="Arial"/>
            </a:endParaRPr>
          </a:p>
          <a:p>
            <a:pPr lvl="1" marL="864000" indent="-323640">
              <a:lnSpc>
                <a:spcPct val="100000"/>
              </a:lnSpc>
              <a:buClr>
                <a:srgbClr val="000000"/>
              </a:buClr>
              <a:buSzPct val="45000"/>
              <a:buFont typeface="Wingdings" charset="2"/>
              <a:buChar char=""/>
            </a:pPr>
            <a:r>
              <a:rPr b="0" lang="fr-FR" sz="2800" spc="-1" strike="noStrike">
                <a:solidFill>
                  <a:srgbClr val="000000"/>
                </a:solidFill>
                <a:uFill>
                  <a:solidFill>
                    <a:srgbClr val="ffffff"/>
                  </a:solidFill>
                </a:uFill>
                <a:latin typeface="Arial"/>
              </a:rPr>
              <a:t>Could be involved in enhancer-promoter looping</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They are associated with TADs presenting more compaction</a:t>
            </a:r>
            <a:endParaRPr b="0" lang="fr-FR" sz="1800" spc="-1" strike="noStrike">
              <a:solidFill>
                <a:srgbClr val="000000"/>
              </a:solidFill>
              <a:uFill>
                <a:solidFill>
                  <a:srgbClr val="ffffff"/>
                </a:solidFill>
              </a:uFill>
              <a:latin typeface="Arial"/>
            </a:endParaRPr>
          </a:p>
          <a:p>
            <a:pPr lvl="1" marL="864000" indent="-323640">
              <a:lnSpc>
                <a:spcPct val="100000"/>
              </a:lnSpc>
              <a:buClr>
                <a:srgbClr val="000000"/>
              </a:buClr>
              <a:buSzPct val="45000"/>
              <a:buFont typeface="Wingdings" charset="2"/>
              <a:buChar char=""/>
            </a:pPr>
            <a:r>
              <a:rPr b="0" lang="fr-FR" sz="2800" spc="-1" strike="noStrike">
                <a:solidFill>
                  <a:srgbClr val="000000"/>
                </a:solidFill>
                <a:uFill>
                  <a:solidFill>
                    <a:srgbClr val="ffffff"/>
                  </a:solidFill>
                </a:uFill>
                <a:latin typeface="Arial"/>
              </a:rPr>
              <a:t>Could promoter these enhancer-promoter loops</a:t>
            </a:r>
            <a:endParaRPr b="0" lang="fr-FR" sz="18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Discussion</a:t>
            </a:r>
            <a:endParaRPr b="0" lang="fr-FR" sz="1800" spc="-1" strike="noStrike">
              <a:solidFill>
                <a:srgbClr val="000000"/>
              </a:solidFill>
              <a:uFill>
                <a:solidFill>
                  <a:srgbClr val="ffffff"/>
                </a:solidFill>
              </a:uFill>
              <a:latin typeface="Arial"/>
            </a:endParaRPr>
          </a:p>
        </p:txBody>
      </p:sp>
      <p:sp>
        <p:nvSpPr>
          <p:cNvPr id="202"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Ongoing debate : Transcript- or transcription-mediated functions of eRNAs in general</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The mechanistic functions (if any) of spatial regulation by elincRNAs are probably case specific</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Analysis is limited by the resolution of the technology</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Only looking at intra-chromosomal contact. Interchromosomal and lamina contact might add interesting information</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503280" y="300600"/>
            <a:ext cx="9070920" cy="1261440"/>
          </a:xfrm>
          <a:prstGeom prst="rect">
            <a:avLst/>
          </a:prstGeom>
          <a:noFill/>
          <a:ln>
            <a:noFill/>
          </a:ln>
        </p:spPr>
        <p:txBody>
          <a:bodyPr lIns="0" rIns="0" tIns="0" bIns="0" anchor="ctr"/>
          <a:p>
            <a:pPr algn="ctr"/>
            <a:r>
              <a:rPr b="0" lang="fr-FR" sz="4400" spc="-1" strike="noStrike">
                <a:solidFill>
                  <a:srgbClr val="000000"/>
                </a:solidFill>
                <a:uFill>
                  <a:solidFill>
                    <a:srgbClr val="ffffff"/>
                  </a:solidFill>
                </a:uFill>
                <a:latin typeface="Arial"/>
              </a:rPr>
              <a:t>Outlook</a:t>
            </a:r>
            <a:endParaRPr b="0" lang="fr-FR" sz="4400" spc="-1" strike="noStrike">
              <a:solidFill>
                <a:srgbClr val="000000"/>
              </a:solidFill>
              <a:uFill>
                <a:solidFill>
                  <a:srgbClr val="ffffff"/>
                </a:solidFill>
              </a:uFill>
              <a:latin typeface="Arial"/>
            </a:endParaRPr>
          </a:p>
        </p:txBody>
      </p:sp>
      <p:sp>
        <p:nvSpPr>
          <p:cNvPr id="204" name="CustomShape 2"/>
          <p:cNvSpPr/>
          <p:nvPr/>
        </p:nvSpPr>
        <p:spPr>
          <a:xfrm>
            <a:off x="503280" y="20145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Comparing enhancers producing elincRNAs vs those that do not would be more meaningful</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Extending the analysis to other cell-lines may reveal interesting patterns</a:t>
            </a:r>
            <a:endParaRPr b="0" lang="fr-FR" sz="1800" spc="-1" strike="noStrike">
              <a:solidFill>
                <a:srgbClr val="000000"/>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Examples of spatial genome regulation by lincRNAs</a:t>
            </a:r>
            <a:endParaRPr b="0" lang="fr-FR" sz="1800" spc="-1" strike="noStrike">
              <a:solidFill>
                <a:srgbClr val="000000"/>
              </a:solidFill>
              <a:uFill>
                <a:solidFill>
                  <a:srgbClr val="ffffff"/>
                </a:solidFill>
              </a:uFill>
              <a:latin typeface="Arial"/>
            </a:endParaRPr>
          </a:p>
        </p:txBody>
      </p:sp>
      <p:sp>
        <p:nvSpPr>
          <p:cNvPr id="92"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Some lincRNAs known to affect chromosomal looping</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Other lincRNA involved in large-scale nuclear reorganization (e.g. X-chromsome inactivation)</a:t>
            </a:r>
            <a:endParaRPr b="0" lang="fr-FR" sz="1800" spc="-1" strike="noStrike">
              <a:solidFill>
                <a:srgbClr val="000000"/>
              </a:solidFill>
              <a:uFill>
                <a:solidFill>
                  <a:srgbClr val="ffffff"/>
                </a:solidFill>
              </a:uFill>
              <a:latin typeface="Arial"/>
            </a:endParaRPr>
          </a:p>
        </p:txBody>
      </p:sp>
      <p:sp>
        <p:nvSpPr>
          <p:cNvPr id="93" name="CustomShape 3"/>
          <p:cNvSpPr/>
          <p:nvPr/>
        </p:nvSpPr>
        <p:spPr>
          <a:xfrm>
            <a:off x="-70560" y="7134120"/>
            <a:ext cx="10151640" cy="856800"/>
          </a:xfrm>
          <a:prstGeom prst="rect">
            <a:avLst/>
          </a:prstGeom>
          <a:noFill/>
          <a:ln>
            <a:noFill/>
          </a:ln>
        </p:spPr>
        <p:style>
          <a:lnRef idx="0"/>
          <a:fillRef idx="0"/>
          <a:effectRef idx="0"/>
          <a:fontRef idx="minor"/>
        </p:style>
        <p:txBody>
          <a:bodyPr lIns="90000" rIns="90000" tIns="45000" bIns="45000"/>
          <a:p>
            <a:pPr>
              <a:lnSpc>
                <a:spcPct val="100000"/>
              </a:lnSpc>
            </a:pPr>
            <a:r>
              <a:rPr b="0" lang="fr-FR" sz="1200" spc="-1" strike="noStrike">
                <a:solidFill>
                  <a:srgbClr val="000000"/>
                </a:solidFill>
                <a:uFill>
                  <a:solidFill>
                    <a:srgbClr val="ffffff"/>
                  </a:solidFill>
                </a:uFill>
                <a:latin typeface="Arial"/>
                <a:ea typeface="DejaVu Sans"/>
              </a:rPr>
              <a:t>Yin Y, Yan P, Lu J, et al. Opposing Roles for the lncRNA Haunt and Its Genomic Locus in Regulating HOXA Gene Activation during Embryonic Stem Cell Differentiation. Cell Stem Cell. 2015;16(5):504-16.</a:t>
            </a:r>
            <a:endParaRPr b="0" lang="fr-FR" sz="1800" spc="-1" strike="noStrike">
              <a:solidFill>
                <a:srgbClr val="000000"/>
              </a:solidFill>
              <a:uFill>
                <a:solidFill>
                  <a:srgbClr val="ffffff"/>
                </a:solidFill>
              </a:uFill>
              <a:latin typeface="Arial"/>
            </a:endParaRPr>
          </a:p>
        </p:txBody>
      </p:sp>
      <p:pic>
        <p:nvPicPr>
          <p:cNvPr id="94" name="" descr=""/>
          <p:cNvPicPr/>
          <p:nvPr/>
        </p:nvPicPr>
        <p:blipFill>
          <a:blip r:embed="rId1"/>
          <a:stretch/>
        </p:blipFill>
        <p:spPr>
          <a:xfrm>
            <a:off x="5687280" y="3866760"/>
            <a:ext cx="3815640" cy="304416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503280" y="300600"/>
            <a:ext cx="9070920" cy="1261440"/>
          </a:xfrm>
          <a:prstGeom prst="rect">
            <a:avLst/>
          </a:prstGeom>
          <a:noFill/>
          <a:ln>
            <a:noFill/>
          </a:ln>
        </p:spPr>
        <p:txBody>
          <a:bodyPr lIns="0" rIns="0" tIns="0" bIns="0" anchor="ctr"/>
          <a:p>
            <a:pPr algn="ctr">
              <a:lnSpc>
                <a:spcPct val="100000"/>
              </a:lnSpc>
            </a:pPr>
            <a:r>
              <a:rPr b="0" lang="fr-FR" sz="4400" spc="-1" strike="noStrike">
                <a:solidFill>
                  <a:srgbClr val="000000"/>
                </a:solidFill>
                <a:uFill>
                  <a:solidFill>
                    <a:srgbClr val="ffffff"/>
                  </a:solidFill>
                </a:uFill>
                <a:latin typeface="Arial"/>
              </a:rPr>
              <a:t>Human trait related lincRNAs</a:t>
            </a:r>
            <a:endParaRPr b="0" lang="fr-FR" sz="4400" spc="-1" strike="noStrike">
              <a:solidFill>
                <a:srgbClr val="000000"/>
              </a:solidFill>
              <a:uFill>
                <a:solidFill>
                  <a:srgbClr val="ffffff"/>
                </a:solidFill>
              </a:uFill>
              <a:latin typeface="Arial"/>
            </a:endParaRPr>
          </a:p>
        </p:txBody>
      </p:sp>
      <p:sp>
        <p:nvSpPr>
          <p:cNvPr id="96"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Trait-related lincRNAs are associated with :</a:t>
            </a:r>
            <a:endParaRPr b="0" lang="fr-FR"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rPr>
              <a:t>regions of higher DNA-DNA contacts</a:t>
            </a:r>
            <a:endParaRPr b="0" lang="fr-FR"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rPr>
              <a:t>Regions with enhancer-like signatures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Do lincRNAs arising from enhancers have a role in the regulation of DNA-DNA contacts ?</a:t>
            </a:r>
            <a:endParaRPr b="0" lang="fr-FR"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Addressing the question</a:t>
            </a:r>
            <a:endParaRPr b="0" lang="fr-FR" sz="1800" spc="-1" strike="noStrike">
              <a:solidFill>
                <a:srgbClr val="000000"/>
              </a:solidFill>
              <a:uFill>
                <a:solidFill>
                  <a:srgbClr val="ffffff"/>
                </a:solidFill>
              </a:uFill>
              <a:latin typeface="Arial"/>
            </a:endParaRPr>
          </a:p>
        </p:txBody>
      </p:sp>
      <p:sp>
        <p:nvSpPr>
          <p:cNvPr id="98"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Defining enhancer-associated lincRNAs (elincRNAs)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Characterizing elincRNAs and comparing with other lincRNAs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Testing if elincRNAs in particular are associated with DNA-DNA contacts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ElincRNAs : Definition</a:t>
            </a:r>
            <a:endParaRPr b="0" lang="fr-FR" sz="1800" spc="-1" strike="noStrike">
              <a:solidFill>
                <a:srgbClr val="000000"/>
              </a:solidFill>
              <a:uFill>
                <a:solidFill>
                  <a:srgbClr val="ffffff"/>
                </a:solidFill>
              </a:uFill>
              <a:latin typeface="Arial"/>
            </a:endParaRPr>
          </a:p>
        </p:txBody>
      </p:sp>
      <p:sp>
        <p:nvSpPr>
          <p:cNvPr id="100"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Promoter region overlapping enhancers</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Definitions based on regulatory elements in GM12878 LCL.</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Comparison with « other lincRNAs »</a:t>
            </a:r>
            <a:endParaRPr b="0" lang="fr-FR" sz="1800" spc="-1" strike="noStrike">
              <a:solidFill>
                <a:srgbClr val="000000"/>
              </a:solidFill>
              <a:uFill>
                <a:solidFill>
                  <a:srgbClr val="ffffff"/>
                </a:solidFill>
              </a:uFill>
              <a:latin typeface="Arial"/>
            </a:endParaRPr>
          </a:p>
        </p:txBody>
      </p:sp>
      <p:graphicFrame>
        <p:nvGraphicFramePr>
          <p:cNvPr id="101" name="Table 3"/>
          <p:cNvGraphicFramePr/>
          <p:nvPr/>
        </p:nvGraphicFramePr>
        <p:xfrm>
          <a:off x="2053440" y="4993200"/>
          <a:ext cx="5484960" cy="1529640"/>
        </p:xfrm>
        <a:graphic>
          <a:graphicData uri="http://schemas.openxmlformats.org/drawingml/2006/table">
            <a:tbl>
              <a:tblPr/>
              <a:tblGrid>
                <a:gridCol w="1829520"/>
                <a:gridCol w="1829520"/>
                <a:gridCol w="1825920"/>
              </a:tblGrid>
              <a:tr h="347760">
                <a:tc>
                  <a:txBody>
                    <a:bodyPr lIns="90000" rIns="90000"/>
                    <a:p>
                      <a:pPr algn="ctr">
                        <a:lnSpc>
                          <a:spcPct val="100000"/>
                        </a:lnSpc>
                      </a:pPr>
                      <a:r>
                        <a:rPr b="0" lang="fr-FR" sz="1800" spc="-1" strike="noStrike">
                          <a:solidFill>
                            <a:srgbClr val="000000"/>
                          </a:solidFill>
                          <a:uFill>
                            <a:solidFill>
                              <a:srgbClr val="ffffff"/>
                            </a:solidFill>
                          </a:uFill>
                          <a:latin typeface="Arial"/>
                        </a:rPr>
                        <a:t>Class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Overlap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Number</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94200">
                <a:tc>
                  <a:txBody>
                    <a:bodyPr lIns="90000" rIns="90000"/>
                    <a:p>
                      <a:pPr algn="ctr">
                        <a:lnSpc>
                          <a:spcPct val="100000"/>
                        </a:lnSpc>
                      </a:pPr>
                      <a:r>
                        <a:rPr b="0" lang="fr-FR" sz="1800" spc="-1" strike="noStrike">
                          <a:solidFill>
                            <a:srgbClr val="000000"/>
                          </a:solidFill>
                          <a:uFill>
                            <a:solidFill>
                              <a:srgbClr val="ffffff"/>
                            </a:solidFill>
                          </a:uFill>
                          <a:latin typeface="Arial"/>
                        </a:rPr>
                        <a:t>elinc</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Enhancers only</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236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94200">
                <a:tc>
                  <a:txBody>
                    <a:bodyPr lIns="90000" rIns="90000"/>
                    <a:p>
                      <a:pPr algn="ctr">
                        <a:lnSpc>
                          <a:spcPct val="100000"/>
                        </a:lnSpc>
                      </a:pPr>
                      <a:r>
                        <a:rPr b="0" lang="fr-FR" sz="1800" spc="-1" strike="noStrike">
                          <a:solidFill>
                            <a:srgbClr val="000000"/>
                          </a:solidFill>
                          <a:uFill>
                            <a:solidFill>
                              <a:srgbClr val="ffffff"/>
                            </a:solidFill>
                          </a:uFill>
                          <a:latin typeface="Arial"/>
                        </a:rPr>
                        <a:t>plinc</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Promoters only</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480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93480">
                <a:tc>
                  <a:txBody>
                    <a:bodyPr lIns="90000" rIns="90000"/>
                    <a:p>
                      <a:pPr algn="ctr">
                        <a:lnSpc>
                          <a:spcPct val="100000"/>
                        </a:lnSpc>
                      </a:pPr>
                      <a:r>
                        <a:rPr b="0" lang="fr-FR" sz="1800" spc="-1" strike="noStrike">
                          <a:solidFill>
                            <a:srgbClr val="000000"/>
                          </a:solidFill>
                          <a:uFill>
                            <a:solidFill>
                              <a:srgbClr val="ffffff"/>
                            </a:solidFill>
                          </a:uFill>
                          <a:latin typeface="Arial"/>
                        </a:rPr>
                        <a:t>other</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none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1756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Expression levels</a:t>
            </a:r>
            <a:endParaRPr b="0" lang="fr-FR" sz="1800" spc="-1" strike="noStrike">
              <a:solidFill>
                <a:srgbClr val="000000"/>
              </a:solidFill>
              <a:uFill>
                <a:solidFill>
                  <a:srgbClr val="ffffff"/>
                </a:solidFill>
              </a:uFill>
              <a:latin typeface="Arial"/>
            </a:endParaRPr>
          </a:p>
        </p:txBody>
      </p:sp>
      <p:sp>
        <p:nvSpPr>
          <p:cNvPr id="103"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The median expression levels of elincRNAs is similar to other lincRNA </a:t>
            </a:r>
            <a:endParaRPr b="0" lang="fr-FR" sz="1800" spc="-1" strike="noStrike">
              <a:solidFill>
                <a:srgbClr val="000000"/>
              </a:solidFill>
              <a:uFill>
                <a:solidFill>
                  <a:srgbClr val="ffffff"/>
                </a:solidFill>
              </a:uFill>
              <a:latin typeface="Arial"/>
            </a:endParaRPr>
          </a:p>
        </p:txBody>
      </p:sp>
      <p:pic>
        <p:nvPicPr>
          <p:cNvPr id="104" name="" descr=""/>
          <p:cNvPicPr/>
          <p:nvPr/>
        </p:nvPicPr>
        <p:blipFill>
          <a:blip r:embed="rId1"/>
          <a:stretch/>
        </p:blipFill>
        <p:spPr>
          <a:xfrm>
            <a:off x="1655280" y="2735280"/>
            <a:ext cx="6191640" cy="470376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503280" y="30060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Similar expression levels</a:t>
            </a:r>
            <a:endParaRPr b="0" lang="fr-FR" sz="1800" spc="-1" strike="noStrike">
              <a:solidFill>
                <a:srgbClr val="000000"/>
              </a:solidFill>
              <a:uFill>
                <a:solidFill>
                  <a:srgbClr val="ffffff"/>
                </a:solidFill>
              </a:uFill>
              <a:latin typeface="Arial"/>
            </a:endParaRPr>
          </a:p>
        </p:txBody>
      </p:sp>
      <p:sp>
        <p:nvSpPr>
          <p:cNvPr id="106" name="CustomShape 2"/>
          <p:cNvSpPr/>
          <p:nvPr/>
        </p:nvSpPr>
        <p:spPr>
          <a:xfrm>
            <a:off x="503280" y="1767960"/>
            <a:ext cx="9071640" cy="438372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Literature shows lower expression levels for eRNAs in general</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rPr>
              <a:t>Absence of difference in elincRNAs may be related to their distinct features :</a:t>
            </a:r>
            <a:endParaRPr b="0" lang="fr-FR"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rPr>
              <a:t>Polyadenylation</a:t>
            </a:r>
            <a:endParaRPr b="0" lang="fr-FR"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rPr>
              <a:t>Unidirectional transcription</a:t>
            </a:r>
            <a:endParaRPr b="0" lang="fr-FR"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rPr>
              <a:t>Splicing</a:t>
            </a:r>
            <a:endParaRPr b="0" lang="fr-FR"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596</TotalTime>
  <Application>LibreOffice/5.1.6.2.0$Linux_X86_64 LibreOffice_project/10$Build-2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2016-12-09T23:42:14Z</dcterms:created>
  <dc:creator/>
  <dc:description/>
  <dc:language>fr-FR</dc:language>
  <cp:lastModifiedBy/>
  <dcterms:modified xsi:type="dcterms:W3CDTF">2016-12-11T13:15:56Z</dcterms:modified>
  <cp:revision>122</cp:revision>
  <dc:subject/>
  <dc:title/>
</cp:coreProperties>
</file>